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ở đầu" id="{e51dce6e-bf74-8679-9dfd-12203961a90a}">
          <p14:sldIdLst>
            <p14:sldId id="256"/>
            <p14:sldId id="257"/>
            <p14:sldId id="258"/>
            <p14:sldId id="259"/>
          </p14:sldIdLst>
        </p14:section>
        <p14:section name="Chia và dư" id="{2c617d8f-7e15-a811-6a10-29998c611963}">
          <p14:sldIdLst>
            <p14:sldId id="260"/>
            <p14:sldId id="261"/>
            <p14:sldId id="262"/>
            <p14:sldId id="263"/>
          </p14:sldIdLst>
        </p14:section>
        <p14:section name="Chữ số" id="{d21e4781-f7f1-3895-64b3-9d2be538d0e3}">
          <p14:sldIdLst>
            <p14:sldId id="264"/>
            <p14:sldId id="265"/>
          </p14:sldIdLst>
        </p14:section>
        <p14:section name="Ước số" id="{fd4a4d9a-2621-aeb8-e59a-4d9d8b5b7150}">
          <p14:sldIdLst>
            <p14:sldId id="266"/>
            <p14:sldId id="267"/>
            <p14:sldId id="268"/>
          </p14:sldIdLst>
        </p14:section>
        <p14:section name="Số nguyên tố" id="{08d90d01-5f0f-70ef-5c1d-cf12c7f3c6a1}">
          <p14:sldIdLst>
            <p14:sldId id="269"/>
            <p14:sldId id="270"/>
            <p14:sldId id="271"/>
            <p14:sldId id="272"/>
          </p14:sldIdLst>
        </p14:section>
        <p14:section name="Phân tích thừa số" id="{f8e27e61-2dc8-e558-ec03-8b978cf4661d}">
          <p14:sldIdLst>
            <p14:sldId id="273"/>
            <p14:sldId id="274"/>
          </p14:sldIdLst>
        </p14:section>
        <p14:section name="Euclid và lũy thừa" id="{e9191997-6808-3c18-f429-062acea04f70}">
          <p14:sldIdLst>
            <p14:sldId id="275"/>
            <p14:sldId id="276"/>
            <p14:sldId id="277"/>
          </p14:sldIdLst>
        </p14:section>
        <p14:section name="Tổng kết" id="{70396e61-85a0-65eb-6d5e-c169321cc7c0}">
          <p14:sldIdLst>
            <p14:sldId id="278"/>
            <p14:sldId id="279"/>
            <p14:sldId id="280"/>
            <p14:sldId id="2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Chào các em, chào mừng các em đến với Giai đoạn 2 của lộ trình ôn thi vào lớp 10 Chuyên Tin.</a:t>
            </a:r>
          </a:p>
          <a:p>
            <a:r>
              <a:t>Ở Giai đoạn 1, chúng ta đã nắm vững ngôn ngữ C++.</a:t>
            </a:r>
          </a:p>
          <a:p>
            <a:r>
              <a:t>Từ hôm nay, chúng ta sẽ luyện tập theo từng chủ đề hay gặp trong đề thi.</a:t>
            </a:r>
          </a:p>
          <a:p>
            <a:r>
              <a:t>Và chủ đề đầu tiên chính là: Số học trong lập trình.</a:t>
            </a:r>
          </a:p>
          <a:p>
            <a:r>
              <a:t>Đây là chủ đề gần như năm nào cũng xuất hiện trong đề thi, nên các em hãy học thật chắc nhé.</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Học xong chủ đề này, các em sẽ đạt được sáu mục tiêu.</a:t>
            </a:r>
          </a:p>
          <a:p>
            <a:r>
              <a:t>Thứ nhất, dùng thành thạo phép chia lấy nguyên và phép chia lấy dư, kể cả khi có số âm.</a:t>
            </a:r>
          </a:p>
          <a:p>
            <a:r>
              <a:t>Thứ hai, biết đếm ước, tính tổng ước và kiểm tra số nguyên tố chỉ bằng cách duyệt đến căn bậc hai của n.</a:t>
            </a:r>
          </a:p>
          <a:p>
            <a:r>
              <a:t>Thứ ba, dùng sàng Eratosthenes để tìm mọi số nguyên tố nhỏ hơn mười triệu trong chưa tới một giây.</a:t>
            </a:r>
          </a:p>
          <a:p>
            <a:r>
              <a:t>Thứ tư, phân tích một số ra thừa số nguyên tố và suy ra số ước của nó.</a:t>
            </a:r>
          </a:p>
          <a:p>
            <a:r>
              <a:t>Thứ năm, dùng thuật toán Euclid để tìm ước chung lớn nhất và bội chung nhỏ nhất.</a:t>
            </a:r>
          </a:p>
          <a:p>
            <a:r>
              <a:t>Và cuối cùng, tính lũy thừa rất lớn chỉ trong khoảng sáu mươi bước.</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Trước khi vào bài, thầy có một câu hỏi.</a:t>
            </a:r>
          </a:p>
          <a:p>
            <a:r>
              <a:t>Nếu cần đếm số ước của mười mũ mười hai, tức là một nghìn tỉ, chương trình của các em chạy mất bao lâu?</a:t>
            </a:r>
          </a:p>
          <a:p>
            <a:r>
              <a:t>Máy chấm bài thường làm được khoảng một trăm triệu phép tính mỗi giây.</a:t>
            </a:r>
          </a:p>
          <a:p>
            <a:r>
              <a:t>Nếu duyệt từ một đến n như ở Giai đoạn 1, ta cần một nghìn tỉ vòng lặp, tức là gần ba tiếng đồng hồ.</a:t>
            </a:r>
          </a:p>
          <a:p>
            <a:r>
              <a:t>Nhưng nếu dùng cách đúng mà hôm nay chúng ta học, chỉ cần một triệu vòng lặp, khoảng một phần trăm giây.</a:t>
            </a:r>
          </a:p>
          <a:p>
            <a:r>
              <a:t>Nhanh gấp một triệu lần, chỉ nhờ một nhận xét toán học. Đó chính là sức mạnh của Số học.</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Đây là bảng mà các em cần chép vào vở và thuộc lòng.</a:t>
            </a:r>
          </a:p>
          <a:p>
            <a:r>
              <a:t>Với giới hạn khoảng một giây, thuật toán O của n chạy được với n tới khoảng một trăm triệu.</a:t>
            </a:r>
          </a:p>
          <a:p>
            <a:r>
              <a:t>Sàng Eratosthenes chạy được tới khoảng mười triệu.</a:t>
            </a:r>
          </a:p>
          <a:p>
            <a:r>
              <a:t>Thuật toán O căn n chạy được với n cực lớn, tới mười mũ mười sáu.</a:t>
            </a:r>
          </a:p>
          <a:p>
            <a:r>
              <a:t>Còn thuật toán O log n thì gần như không giới hạn.</a:t>
            </a:r>
          </a:p>
          <a:p>
            <a:r>
              <a:t>Thói quen của người thi chuyên là: đọc giới hạn của n trong đề, tra bảng này, rồi mới chọn thuật toán.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Phần một: Phép chia và số dư.</a:t>
            </a:r>
          </a:p>
          <a:p>
            <a:r>
              <a:t>Đây là nền móng của mọi bài toán số học.</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Với hai số nguyên a và b dương, ta luôn viết được a bằng b nhân q cộng r, trong đó số dư r lớn hơn hoặc bằng không và nhỏ hơn b.</a:t>
            </a:r>
          </a:p>
          <a:p>
            <a:r>
              <a:t>Trong C++, thương q là a chia b, còn số dư r là a phần trăm b.</a:t>
            </a:r>
          </a:p>
          <a:p>
            <a:r>
              <a:t>a chia hết cho b khi và chỉ khi a phần trăm b bằng không.</a:t>
            </a:r>
          </a:p>
          <a:p>
            <a:r>
              <a:t>Các em chú ý cái bẫy số âm: trong C++, dấu của số dư luôn theo dấu của số bị chia.</a:t>
            </a:r>
          </a:p>
          <a:p>
            <a:r>
              <a:t>Vì vậy âm mười bảy phần trăm năm bằng âm hai, chứ không phải ba như trong toán học.</a:t>
            </a:r>
          </a:p>
          <a:p>
            <a:r>
              <a:t>Muốn có số dư không âm, ta viết: a phần trăm b, cộng b, rồi lại phần trăm b.</a:t>
            </a:r>
          </a:p>
          <a:p>
            <a:r>
              <a:t>Và khi kiểm tra số lẻ, hãy viết n phần trăm hai khác không, đừng viết bằng một.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Nhiều đề bài yêu cầu in kết quả theo modulo mười mũ chín cộng bảy, vì đáp án quá lớn.</a:t>
            </a:r>
          </a:p>
          <a:p>
            <a:r>
              <a:t>May mắn là phép cộng, phép trừ và phép nhân đều cho phép ta lấy dư ở từng bước.</a:t>
            </a:r>
          </a:p>
          <a:p>
            <a:r>
              <a:t>Riêng phép chia thì không có tính chất này.</a:t>
            </a:r>
          </a:p>
          <a:p>
            <a:r>
              <a:t>Tại sao phải lấy dư sớm? Vì kiểu int chỉ chứa được khoảng hai tỉ một, còn long long chứa được khoảng chín tỉ tỉ.</a:t>
            </a:r>
          </a:p>
          <a:p>
            <a:r>
              <a:t>Một lỗi rất hay gặp: một trăm nghìn nhân một trăm nghìn, dù gán vào long long vẫn bị tràn, vì phép nhân đã tính bằng int.</a:t>
            </a:r>
          </a:p>
          <a:p>
            <a:r>
              <a:t>Cách sửa là nhân thêm một L L ở đầu, để ép phép nhân thành long long.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Bây giờ, làm sao đếm số bội của k trong đoạn từ a đến b mà không cần vòng lặp?</a:t>
            </a:r>
          </a:p>
          <a:p>
            <a:r>
              <a:t>Trong đoạn từ một đến n có đúng n chia k số chia hết cho k.</a:t>
            </a:r>
          </a:p>
          <a:p>
            <a:r>
              <a:t>Vậy số bội trong đoạn từ a đến b bằng b chia k, trừ a trừ một chia k.</a:t>
            </a:r>
          </a:p>
          <a:p>
            <a:r>
              <a:t>Ví dụ: đếm bội của bảy trong đoạn từ mười đến một trăm.</a:t>
            </a:r>
          </a:p>
          <a:p>
            <a:r>
              <a:t>Một trăm chia bảy được mười bốn, chín chia bảy được một, mười bốn trừ một bằng mười ba.</a:t>
            </a:r>
          </a:p>
          <a:p>
            <a:r>
              <a:t>Mở rộng thêm, với nguyên lý bao hàm loại trừ, số chia hết cho hai hoặc ba trong đoạn từ một đến một trăm là năm mươi cộng ba mươi ba trừ mười sáu, bằng sáu mươi bảy.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Phần hai: Chữ số của một số.</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Để làm việc với chữ số, các em chỉ cần nhớ bộ ba thần thánh.</a:t>
            </a:r>
          </a:p>
          <a:p>
            <a:r>
              <a:t>Phần trăm mười để lấy chữ số cuối cùng.</a:t>
            </a:r>
          </a:p>
          <a:p>
            <a:r>
              <a:t>Chia mười để xoá chữ số cuối cùng.</a:t>
            </a:r>
          </a:p>
          <a:p>
            <a:r>
              <a:t>Và nhân mười cộng d để ghép thêm chữ số d vào cuối.</a:t>
            </a:r>
          </a:p>
          <a:p>
            <a:r>
              <a:t>Hãy xem bảng chạy tay với n bằng bốn nghìn tám trăm linh bảy.</a:t>
            </a:r>
          </a:p>
          <a:p>
            <a:r>
              <a:t>Mỗi vòng, ta lấy chữ số cuối, cộng vào tổng, ghép vào số đảo, rồi xoá nó đi.</a:t>
            </a:r>
          </a:p>
          <a:p>
            <a:r>
              <a:t>Sau bốn vòng, tổng chữ số là mười chín và số đảo là bảy nghìn không trăm tám mươi tư.</a:t>
            </a:r>
          </a:p>
          <a:p>
            <a:r>
              <a:t>Số vòng lặp đúng bằng số chữ số, nên rất nhanh.</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Phần ba: Ước số.</a:t>
            </a:r>
          </a:p>
          <a:p>
            <a:r>
              <a:t>Đây là ý tưởng quan trọng nhất của chủ đề này.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Hãy nhìn các ước của ba mươi sáu.</a:t>
            </a:r>
          </a:p>
          <a:p>
            <a:r>
              <a:t>Chúng luôn đi theo cặp: một với ba mươi sáu, hai với mười tám, ba với mười hai, bốn với chín, và sáu với sáu.</a:t>
            </a:r>
          </a:p>
          <a:p>
            <a:r>
              <a:t>Các em thấy không, trong mỗi cặp, số nhỏ hơn luôn không vượt quá căn của n, tức là sáu.</a:t>
            </a:r>
          </a:p>
          <a:p>
            <a:r>
              <a:t>Vậy ta chỉ cần duyệt i từ một đến căn n. Mỗi khi gặp ước i, ta có luôn ước thứ hai là n chia i.</a:t>
            </a:r>
          </a:p>
          <a:p>
            <a:r>
              <a:t>Cặp trùng nhau chỉ xảy ra khi n là số chính phương, và khi đó ta chỉ đếm một lần.</a:t>
            </a:r>
          </a:p>
          <a:p>
            <a:r>
              <a:t>Từ đây suy ra một kết quả đẹp: một số có số lượng ước lẻ khi và chỉ khi nó là số chính phương.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Đây là đoạn code đếm ước và tính tổng ước trong O căn n.</a:t>
            </a:r>
          </a:p>
          <a:p>
            <a:r>
              <a:t>Có ba lỗi kinh điển các em cần tránh.</a:t>
            </a:r>
          </a:p>
          <a:p>
            <a:r>
              <a:t>Một, quên trường hợp n là số chính phương, dẫn đến đếm thừa một ước.</a:t>
            </a:r>
          </a:p>
          <a:p>
            <a:r>
              <a:t>Hai, viết điều kiện i nhỏ hơn bằng căn của n. Hàm căn trả về số thực nên có thể sai số. Hãy viết i nhân i nhỏ hơn bằng n.</a:t>
            </a:r>
          </a:p>
          <a:p>
            <a:r>
              <a:t>Ba, khai báo i kiểu int khi n lớn tới mười mũ mười hai, khiến i nhân i bị tràn số.</a:t>
            </a:r>
          </a:p>
          <a:p>
            <a:r>
              <a:t>Với cách này, n bằng mười mũ mười hai chỉ cần một triệu vòng lặp.</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Phần bốn: Số nguyên tố và sàng Eratosthenes.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Số nguyên tố là số tự nhiên lớn hơn một, chỉ có đúng hai ước là một và chính nó.</a:t>
            </a:r>
          </a:p>
          <a:p>
            <a:r>
              <a:t>Lưu ý: số một không phải số nguyên tố, và hai là số nguyên tố chẵn duy nhất.</a:t>
            </a:r>
          </a:p>
          <a:p>
            <a:r>
              <a:t>Để kiểm tra n có nguyên tố không, ta thử chia n cho các số từ hai đến căn n. Nếu không có số nào chia hết thì n là số nguyên tố.</a:t>
            </a:r>
          </a:p>
          <a:p>
            <a:r>
              <a:t>Nâng cao hơn, mọi số nguyên tố lớn hơn ba đều có dạng sáu k trừ một hoặc sáu k cộng một, nên ta chỉ cần thử hai trên sáu số.</a:t>
            </a:r>
          </a:p>
          <a:p>
            <a:r>
              <a:t>Khi chỉ cần kiểm tra vài số lớn, dùng cách thử chia. Còn khi cần rất nhiều số nhỏ, ta dùng sàng.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Sàng Eratosthenes hoạt động rất đơn giản.</a:t>
            </a:r>
          </a:p>
          <a:p>
            <a:r>
              <a:t>Viết các số từ hai đến N. Lấy số nhỏ nhất chưa bị gạch, đó là số nguyên tố, rồi gạch hết các bội của nó.</a:t>
            </a:r>
          </a:p>
          <a:p>
            <a:r>
              <a:t>Lặp lại cho đến hết. Những số còn lại chính là các số nguyên tố.</a:t>
            </a:r>
          </a:p>
          <a:p>
            <a:r>
              <a:t>Có hai điểm tối ưu. Thứ nhất, với số nguyên tố p, ta bắt đầu gạch từ p bình phương, vì các bội nhỏ hơn đã bị gạch từ trước.</a:t>
            </a:r>
          </a:p>
          <a:p>
            <a:r>
              <a:t>Ví dụ với bảy, ta bắt đầu gạch từ bốn mươi chín.</a:t>
            </a:r>
          </a:p>
          <a:p>
            <a:r>
              <a:t>Thứ hai, chỉ cần sàng với các số p mà p bình phương không vượt quá N. Với N bằng một trăm, chỉ cần sàng với hai, ba, năm và bảy.</a:t>
            </a:r>
          </a:p>
          <a:p>
            <a:r>
              <a:t>Kết quả, có hai mươi lăm số nguyên tố không vượt quá một trăm.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Đây là code sàng trong C++.</a:t>
            </a:r>
          </a:p>
          <a:p>
            <a:r>
              <a:t>Mảng lớn cỡ một triệu phần tử phải khai báo toàn cục, bên ngoài hàm main, để tránh tràn bộ nhớ.</a:t>
            </a:r>
          </a:p>
          <a:p>
            <a:r>
              <a:t>Sau khi sàng, ta dựng thêm mảng đếm cộng dồn.</a:t>
            </a:r>
          </a:p>
          <a:p>
            <a:r>
              <a:t>Khi đó, số lượng số nguyên tố trong đoạn từ a đến b chỉ là cnt của b trừ cnt của a trừ một, trả lời ngay lập tức.</a:t>
            </a:r>
          </a:p>
          <a:p>
            <a:r>
              <a:t>Sàng có độ phức tạp gần như tuyến tính, chạy tới mười triệu trong chưa tới một phần mười giây.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Phần năm: Phân tích ra thừa số nguyên tố, chìa khoá vạn năng của số học.</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Các em đã quen với sơ đồ chia cột từ lớp sáu.</a:t>
            </a:r>
          </a:p>
          <a:p>
            <a:r>
              <a:t>Ba trăm sáu mươi chia hai, chia hai, chia hai, chia ba, chia ba, chia năm. Vậy ba trăm sáu mươi bằng hai mũ ba nhân ba mũ hai nhân năm.</a:t>
            </a:r>
          </a:p>
          <a:p>
            <a:r>
              <a:t>Từ phân tích này, số ước bằng tích các số mũ cộng một: bốn nhân ba nhân hai, bằng hai mươi tư ước.</a:t>
            </a:r>
          </a:p>
          <a:p>
            <a:r>
              <a:t>Tổng các ước cũng có công thức riêng, với ba trăm sáu mươi là một nghìn một trăm bảy mươi.</a:t>
            </a:r>
          </a:p>
          <a:p>
            <a:r>
              <a:t>Trong code, ta thử chia n cho p từ hai, mỗi khi chia hết thì chia liên tục đến hết.</a:t>
            </a:r>
          </a:p>
          <a:p>
            <a:r>
              <a:t>Và đừng quên dòng cuối: nếu n còn lại lớn hơn một, thì đó là một thừa số nguyên tố lớn còn sót lại.</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Phần sáu: Thuật toán Euclid và lũy thừa nhanh, hai thuật toán O log n kinh điển.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Thuật toán Euclid dựa trên tính chất: ước chung lớn nhất của a và b bằng ước chung lớn nhất của b và a phần trăm b.</a:t>
            </a:r>
          </a:p>
          <a:p>
            <a:r>
              <a:t>Thử với hai trăm năm mươi hai và một trăm linh năm.</a:t>
            </a:r>
          </a:p>
          <a:p>
            <a:r>
              <a:t>Hai trăm năm mươi hai chia một trăm linh năm dư bốn mươi hai. Một trăm linh năm chia bốn mươi hai dư hai mươi mốt. Bốn mươi hai chia hai mươi mốt dư không.</a:t>
            </a:r>
          </a:p>
          <a:p>
            <a:r>
              <a:t>Khi b bằng không, a chính là đáp án: hai mươi mốt.</a:t>
            </a:r>
          </a:p>
          <a:p>
            <a:r>
              <a:t>Các em cần nhớ: tích của ước chung lớn nhất và bội chung nhỏ nhất bằng a nhân b.</a:t>
            </a:r>
          </a:p>
          <a:p>
            <a:r>
              <a:t>Khi tính bội chung nhỏ nhất, hãy chia trước rồi mới nhân, để không bị tràn số.</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Làm sao tính a mũ b khi b lớn tới mười mũ mười tám?</a:t>
            </a:r>
          </a:p>
          <a:p>
            <a:r>
              <a:t>Ý tưởng là dùng biểu diễn nhị phân của số mũ.</a:t>
            </a:r>
          </a:p>
          <a:p>
            <a:r>
              <a:t>Ví dụ mười ba bằng tám cộng bốn cộng một, nên ba mũ mười ba bằng ba mũ tám nhân ba mũ bốn nhân ba mũ một.</a:t>
            </a:r>
          </a:p>
          <a:p>
            <a:r>
              <a:t>Mỗi vòng lặp, ta bình phương a. Nếu bit cuối của b bằng một, ta nhân a vào kết quả. Rồi bỏ bit cuối của b.</a:t>
            </a:r>
          </a:p>
          <a:p>
            <a:r>
              <a:t>Chỉ sau bốn vòng, ta được ba mũ mười ba bằng một triệu năm trăm chín mươi tư nghìn ba trăm hai mươi ba.</a:t>
            </a:r>
          </a:p>
          <a:p>
            <a:r>
              <a:t>Với b bằng mười mũ mười tám, chỉ cần khoảng sáu mươi vòng lặp.</a:t>
            </a:r>
          </a:p>
          <a:p>
            <a:r>
              <a:t>Nhớ lấy a phần trăm m ngay từ đầu, nếu không phép a nhân a sẽ bị tràn số.</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Đây là bảng công thức giúp các em biến vòng lặp thành phép tính tức thì.</a:t>
            </a:r>
          </a:p>
          <a:p>
            <a:r>
              <a:t>Tổng từ một đến n bằng n nhân n cộng một chia hai.</a:t>
            </a:r>
          </a:p>
          <a:p>
            <a:r>
              <a:t>Số chính phương trong đoạn từ a đến b bằng căn b trừ căn của a trừ một, lấy phần nguyên.</a:t>
            </a:r>
          </a:p>
          <a:p>
            <a:r>
              <a:t>Số chữ số không tận cùng của n giai thừa bằng số mũ của năm trong n giai thừa.</a:t>
            </a:r>
          </a:p>
          <a:p>
            <a:r>
              <a:t>Ví dụ, một trăm giai thừa có hai mươi cộng bốn, bằng hai mươi tư chữ số không tận cùng.</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Trước khi nộp bài, hãy dò lại sáu cái bẫy này.</a:t>
            </a:r>
          </a:p>
          <a:p>
            <a:r>
              <a:t>Tràn số: dùng long long và chia trước nhân sau.</a:t>
            </a:r>
          </a:p>
          <a:p>
            <a:r>
              <a:t>Trường hợp biên: n bằng không, một, hai, và nhớ rằng một không phải số nguyên tố.</a:t>
            </a:r>
          </a:p>
          <a:p>
            <a:r>
              <a:t>Số âm khi dùng phép phần trăm.</a:t>
            </a:r>
          </a:p>
          <a:p>
            <a:r>
              <a:t>Số chính phương khi đếm ước.</a:t>
            </a:r>
          </a:p>
          <a:p>
            <a:r>
              <a:t>Thừa số nguyên tố cuối cùng còn sót lại.</a:t>
            </a:r>
          </a:p>
          <a:p>
            <a:r>
              <a:t>Và mảng lớn phải khai báo toàn cục.</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Bây giờ là phần câu hỏi nhanh. Các em hãy tạm dừng video và tự trả lời trước nhé.</a:t>
            </a:r>
          </a:p>
          <a:p>
            <a:r>
              <a:t>Câu một: âm bảy phần trăm ba bằng bao nhiêu? Đáp án là âm một.</a:t>
            </a:r>
          </a:p>
          <a:p>
            <a:r>
              <a:t>Câu hai: ba trăm sáu mươi có bao nhiêu ước? Đáp án là hai mươi tư.</a:t>
            </a:r>
          </a:p>
          <a:p>
            <a:r>
              <a:t>Câu ba: sàng đến một trăm, xét số bảy thì gạch từ số nào? Đáp án là bốn mươi chín.</a:t>
            </a:r>
          </a:p>
          <a:p>
            <a:r>
              <a:t>Câu bốn: ước chung lớn nhất và bội chung nhỏ nhất của tám mươi tư và ba mươi sáu? Đáp án là mười hai và hai trăm năm mươi hai.</a:t>
            </a:r>
          </a:p>
          <a:p>
            <a:r>
              <a:t>Câu năm: một trăm giai thừa có bao nhiêu chữ số không tận cùng? Đáp án là hai mươi tư.</a:t>
            </a:r>
          </a:p>
          <a:p>
            <a:r>
              <a:t>Câu sáu: số nào có số ước lẻ? Đáp án là số chính phương.</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LỜI GIẢNG:</a:t>
            </a:r>
          </a:p>
          <a:p>
            <a:r>
              <a:t>Bài tập về nhà của các em gồm ba phần.</a:t>
            </a:r>
          </a:p>
          <a:p>
            <a:r>
              <a:t>Thứ nhất, làm phiếu học tập bốn trang bằng bút chì, không dùng máy tính.</a:t>
            </a:r>
          </a:p>
          <a:p>
            <a:r>
              <a:t>Thứ hai, nộp phiếu tự luyện online trên bài giảng web trước hạn.</a:t>
            </a:r>
          </a:p>
          <a:p>
            <a:r>
              <a:t>Thứ ba, giải mười bài lập trình trong bài giảng, cố gắng tự làm trước khi xem lời giải.</a:t>
            </a:r>
          </a:p>
          <a:p>
            <a:r>
              <a:t>Buổi sau chúng ta sẽ sang chủ đề hai: Đệ quy. Hẹn gặp lại các em!</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011680"/>
            <a:ext cx="8686800" cy="146304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endParaRPr lang="en-US" sz="4800" dirty="0"/>
          </a:p>
        </p:txBody>
      </p:sp>
      <p:sp>
        <p:nvSpPr>
          <p:cNvPr id="3" name="Text 0"/>
          <p:cNvSpPr/>
          <p:nvPr>
            <p:ph idx="101" type="body" hasCustomPrompt="1"/>
          </p:nvPr>
        </p:nvSpPr>
        <p:spPr>
          <a:xfrm>
            <a:off x="731520" y="3657600"/>
            <a:ext cx="8686800" cy="1097280"/>
          </a:xfrm>
          <a:prstGeom prst="rect">
            <a:avLst/>
          </a:prstGeom>
          <a:noFill/>
          <a:ln/>
        </p:spPr>
        <p:txBody>
          <a:bodyPr wrap="square" rtlCol="0"/>
          <a:lstStyle>
            <a:lvl1pPr algn="l" indent="0" marL="0">
              <a:buNone/>
              <a:defRPr lang="en-US" sz="2000" dirty="0">
                <a:solidFill>
                  <a:schemeClr val="accent5"/>
                </a:solidFill>
              </a:defRPr>
            </a:lvl1pPr>
          </a:lstStyle>
          <a:p>
            <a:pPr algn="l"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2743200" y="2468880"/>
            <a:ext cx="8686800" cy="109728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
        <p:nvSpPr>
          <p:cNvPr id="3" name="Text 0"/>
          <p:cNvSpPr/>
          <p:nvPr>
            <p:ph idx="101" type="body" hasCustomPrompt="1"/>
          </p:nvPr>
        </p:nvSpPr>
        <p:spPr>
          <a:xfrm>
            <a:off x="2743200" y="3566160"/>
            <a:ext cx="8686800" cy="822960"/>
          </a:xfrm>
          <a:prstGeom prst="rect">
            <a:avLst/>
          </a:prstGeom>
          <a:noFill/>
          <a:ln/>
        </p:spPr>
        <p:txBody>
          <a:bodyPr wrap="square" rtlCol="0"/>
          <a:lstStyle>
            <a:lvl1pPr algn="l" indent="0" marL="0">
              <a:buNone/>
              <a:defRPr lang="en-US" sz="1800" dirty="0">
                <a:solidFill>
                  <a:schemeClr val="accent5"/>
                </a:solidFill>
              </a:defRPr>
            </a:lvl1pPr>
          </a:lstStyle>
          <a:p>
            <a:pPr algn="l" indent="0" marL="0">
              <a:buNone/>
            </a:pP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nvSpPr>
        <p:spPr>
          <a:xfrm>
            <a:off x="548640" y="6400800"/>
            <a:ext cx="5486400" cy="274320"/>
          </a:xfrm>
          <a:prstGeom prst="rect">
            <a:avLst/>
          </a:prstGeom>
          <a:noFill/>
          <a:ln/>
        </p:spPr>
        <p:txBody>
          <a:bodyPr wrap="square" lIns="0" tIns="0" rIns="0" bIns="0" rtlCol="0" anchor="ctr"/>
          <a:lstStyle/>
          <a:p>
            <a:pPr indent="0" marL="0">
              <a:buNone/>
            </a:pPr>
            <a:r>
              <a:rPr lang="en-US" sz="1000" dirty="0">
                <a:solidFill>
                  <a:schemeClr val="accent6"/>
                </a:solidFill>
              </a:rPr>
              <a:t>Số học · Giai đoạn 2 · Chủ đề 1</a:t>
            </a:r>
            <a:endParaRPr lang="en-US" sz="10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731520" y="2011680"/>
            <a:ext cx="8686800" cy="1463040"/>
          </a:xfrm>
          <a:prstGeom prst="rect">
            <a:avLst/>
          </a:prstGeom>
          <a:noFill/>
          <a:ln/>
        </p:spPr>
        <p:txBody>
          <a:bodyPr wrap="square" lIns="0" tIns="0" rIns="0" bIns="0" rtlCol="0" anchor="t"/>
          <a:lstStyle/>
          <a:p>
            <a:pPr algn="l" indent="0" marL="0">
              <a:buNone/>
            </a:pPr>
            <a:r>
              <a:rPr lang="en-US" sz="4800" b="1" dirty="0">
                <a:solidFill>
                  <a:schemeClr val="bg1"/>
                </a:solidFill>
              </a:rPr>
              <a:t>SỐ HỌC TRONG LẬP TRÌNH</a:t>
            </a:r>
            <a:endParaRPr lang="en-US" sz="4800" dirty="0"/>
          </a:p>
        </p:txBody>
      </p:sp>
      <p:sp>
        <p:nvSpPr>
          <p:cNvPr id="3" name="Text 0"/>
          <p:cNvSpPr/>
          <p:nvPr>
            <p:ph idx="101" type="body" hasCustomPrompt="1"/>
          </p:nvPr>
        </p:nvSpPr>
        <p:spPr>
          <a:xfrm>
            <a:off x="731520" y="3657600"/>
            <a:ext cx="8686800" cy="1097280"/>
          </a:xfrm>
          <a:prstGeom prst="rect">
            <a:avLst/>
          </a:prstGeom>
          <a:noFill/>
          <a:ln/>
        </p:spPr>
        <p:txBody>
          <a:bodyPr wrap="square" lIns="0" tIns="0" rIns="0" bIns="0" rtlCol="0" anchor="t"/>
          <a:lstStyle/>
          <a:p>
            <a:pPr algn="l" indent="0" marL="0">
              <a:buNone/>
            </a:pPr>
            <a:r>
              <a:rPr lang="en-US" sz="2000" dirty="0">
                <a:solidFill>
                  <a:schemeClr val="accent5"/>
                </a:solidFill>
              </a:rPr>
              <a:t>Giai đoạn 2 · Luyện tập theo chủ đề · Chủ đề 1/10</a:t>
            </a:r>
            <a:endParaRPr lang="en-US" sz="2000" dirty="0"/>
          </a:p>
          <a:p>
            <a:pPr algn="l" indent="0" marL="0">
              <a:buNone/>
            </a:pPr>
            <a:r>
              <a:rPr lang="en-US" sz="2000" dirty="0">
                <a:solidFill>
                  <a:schemeClr val="accent5"/>
                </a:solidFill>
              </a:rPr>
              <a:t>Lớp tuyển sinh 10 Chuyên Tin · Ngôn ngữ C++</a:t>
            </a:r>
            <a:endParaRPr lang="en-US" sz="2000" dirty="0"/>
          </a:p>
        </p:txBody>
      </p:sp>
      <p:sp>
        <p:nvSpPr>
          <p:cNvPr id="4" name="title-glyph"/>
          <p:cNvSpPr txBox="1"/>
          <p:nvPr/>
        </p:nvSpPr>
        <p:spPr>
          <a:xfrm>
            <a:off x="7589520" y="4114800"/>
            <a:ext cx="4023360" cy="2103120"/>
          </a:xfrm>
          <a:prstGeom prst="rect">
            <a:avLst/>
          </a:prstGeom>
          <a:noFill/>
          <a:ln/>
        </p:spPr>
        <p:txBody>
          <a:bodyPr wrap="square" lIns="0" tIns="0" rIns="0" bIns="0" rtlCol="0" anchor="b"/>
          <a:lstStyle/>
          <a:p>
            <a:pPr algn="r" indent="0" marL="0">
              <a:buNone/>
            </a:pPr>
            <a:r>
              <a:rPr lang="en-US" sz="8800" b="1" dirty="0">
                <a:solidFill>
                  <a:schemeClr val="accent1"/>
                </a:solidFill>
                <a:latin typeface="Courier New" pitchFamily="34" charset="0"/>
                <a:ea typeface="Courier New" pitchFamily="34" charset="-122"/>
                <a:cs typeface="Courier New" pitchFamily="34" charset="-120"/>
              </a:rPr>
              <a:t>a%b</a:t>
            </a:r>
            <a:endParaRPr lang="en-US" sz="8800" dirty="0"/>
          </a:p>
        </p:txBody>
      </p:sp>
      <p:sp>
        <p:nvSpPr>
          <p:cNvPr id="5" name="phase-pill-bg"/>
          <p:cNvSpPr/>
          <p:nvPr/>
        </p:nvSpPr>
        <p:spPr>
          <a:xfrm>
            <a:off x="731520" y="1371600"/>
            <a:ext cx="2011680" cy="411480"/>
          </a:xfrm>
          <a:prstGeom prst="rect">
            <a:avLst/>
          </a:prstGeom>
          <a:solidFill>
            <a:schemeClr val="accent1"/>
          </a:solidFill>
          <a:ln w="12700">
            <a:solidFill>
              <a:schemeClr val="accent1"/>
            </a:solidFill>
            <a:prstDash val="solid"/>
          </a:ln>
        </p:spPr>
      </p:sp>
      <p:sp>
        <p:nvSpPr>
          <p:cNvPr id="6" name="phase-pill"/>
          <p:cNvSpPr txBox="1"/>
          <p:nvPr/>
        </p:nvSpPr>
        <p:spPr>
          <a:xfrm>
            <a:off x="731520" y="1371600"/>
            <a:ext cx="2011680" cy="411480"/>
          </a:xfrm>
          <a:prstGeom prst="rect">
            <a:avLst/>
          </a:prstGeom>
          <a:noFill/>
          <a:ln/>
        </p:spPr>
        <p:txBody>
          <a:bodyPr wrap="square" lIns="0" tIns="0" rIns="0" bIns="0" rtlCol="0" anchor="ctr"/>
          <a:lstStyle/>
          <a:p>
            <a:pPr algn="ctr" indent="0" marL="0">
              <a:buNone/>
            </a:pPr>
            <a:r>
              <a:rPr lang="en-US" sz="1400" b="1" spc="200" kern="0" dirty="0">
                <a:solidFill>
                  <a:schemeClr val="bg1"/>
                </a:solidFill>
              </a:rPr>
              <a:t>GIAI ĐOẠN 2</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Học xong chủ đề này, em sẽ…</a:t>
            </a:r>
            <a:endParaRPr lang="en-US" sz="3400" dirty="0"/>
          </a:p>
        </p:txBody>
      </p:sp>
      <p:sp>
        <p:nvSpPr>
          <p:cNvPr id="3" name="card-1"/>
          <p:cNvSpPr/>
          <p:nvPr/>
        </p:nvSpPr>
        <p:spPr>
          <a:xfrm>
            <a:off x="548640" y="1463040"/>
            <a:ext cx="3474720" cy="2103120"/>
          </a:xfrm>
          <a:prstGeom prst="roundRect">
            <a:avLst>
              <a:gd name="adj" fmla="val 5217"/>
            </a:avLst>
          </a:prstGeom>
          <a:solidFill>
            <a:schemeClr val="bg2"/>
          </a:solidFill>
          <a:ln w="12700">
            <a:solidFill>
              <a:schemeClr val="bg2"/>
            </a:solidFill>
            <a:prstDash val="solid"/>
          </a:ln>
        </p:spPr>
      </p:sp>
      <p:sp>
        <p:nvSpPr>
          <p:cNvPr id="4" name="badge-2"/>
          <p:cNvSpPr/>
          <p:nvPr/>
        </p:nvSpPr>
        <p:spPr>
          <a:xfrm>
            <a:off x="822960" y="1737360"/>
            <a:ext cx="685800" cy="685800"/>
          </a:xfrm>
          <a:prstGeom prst="ellipse">
            <a:avLst/>
          </a:prstGeom>
          <a:solidFill>
            <a:schemeClr val="accent1"/>
          </a:solidFill>
          <a:ln w="12700">
            <a:solidFill>
              <a:schemeClr val="accent1"/>
            </a:solidFill>
            <a:prstDash val="solid"/>
          </a:ln>
        </p:spPr>
      </p:sp>
      <p:sp>
        <p:nvSpPr>
          <p:cNvPr id="5" name="badge-text-3"/>
          <p:cNvSpPr txBox="1"/>
          <p:nvPr/>
        </p:nvSpPr>
        <p:spPr>
          <a:xfrm>
            <a:off x="822960" y="173736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latin typeface="Courier New" pitchFamily="34" charset="0"/>
                <a:ea typeface="Courier New" pitchFamily="34" charset="-122"/>
                <a:cs typeface="Courier New" pitchFamily="34" charset="-120"/>
              </a:rPr>
              <a:t>÷</a:t>
            </a:r>
            <a:endParaRPr lang="en-US" sz="2200" dirty="0"/>
          </a:p>
        </p:txBody>
      </p:sp>
      <p:sp>
        <p:nvSpPr>
          <p:cNvPr id="6" name="text-4"/>
          <p:cNvSpPr txBox="1"/>
          <p:nvPr/>
        </p:nvSpPr>
        <p:spPr>
          <a:xfrm>
            <a:off x="1691640" y="1783080"/>
            <a:ext cx="2148840" cy="640080"/>
          </a:xfrm>
          <a:prstGeom prst="rect">
            <a:avLst/>
          </a:prstGeom>
          <a:noFill/>
          <a:ln/>
        </p:spPr>
        <p:txBody>
          <a:bodyPr wrap="square" lIns="0" tIns="0" rIns="0" bIns="0" rtlCol="0" anchor="ctr"/>
          <a:lstStyle/>
          <a:p>
            <a:pPr indent="0" marL="0">
              <a:buNone/>
            </a:pPr>
            <a:r>
              <a:rPr lang="en-US" sz="1800" b="1" dirty="0">
                <a:solidFill>
                  <a:schemeClr val="tx1"/>
                </a:solidFill>
              </a:rPr>
              <a:t>Dùng thành thạo / và %</a:t>
            </a:r>
            <a:endParaRPr lang="en-US" sz="1800" dirty="0"/>
          </a:p>
        </p:txBody>
      </p:sp>
      <p:sp>
        <p:nvSpPr>
          <p:cNvPr id="7" name="text-5"/>
          <p:cNvSpPr txBox="1"/>
          <p:nvPr/>
        </p:nvSpPr>
        <p:spPr>
          <a:xfrm>
            <a:off x="822960" y="2606040"/>
            <a:ext cx="2926080" cy="822960"/>
          </a:xfrm>
          <a:prstGeom prst="rect">
            <a:avLst/>
          </a:prstGeom>
          <a:noFill/>
          <a:ln/>
        </p:spPr>
        <p:txBody>
          <a:bodyPr wrap="square" lIns="0" tIns="0" rIns="0" bIns="0" rtlCol="0" anchor="t"/>
          <a:lstStyle/>
          <a:p>
            <a:pPr indent="0" marL="0">
              <a:buNone/>
            </a:pPr>
            <a:r>
              <a:rPr lang="en-US" sz="1500" dirty="0">
                <a:solidFill>
                  <a:schemeClr val="tx2"/>
                </a:solidFill>
              </a:rPr>
              <a:t>Kể cả với số âm, modulo và cách tránh tràn số</a:t>
            </a:r>
            <a:endParaRPr lang="en-US" sz="1500" dirty="0"/>
          </a:p>
        </p:txBody>
      </p:sp>
      <p:sp>
        <p:nvSpPr>
          <p:cNvPr id="8" name="card-6"/>
          <p:cNvSpPr/>
          <p:nvPr/>
        </p:nvSpPr>
        <p:spPr>
          <a:xfrm>
            <a:off x="4297680" y="1463040"/>
            <a:ext cx="3474720" cy="2103120"/>
          </a:xfrm>
          <a:prstGeom prst="roundRect">
            <a:avLst>
              <a:gd name="adj" fmla="val 5217"/>
            </a:avLst>
          </a:prstGeom>
          <a:solidFill>
            <a:schemeClr val="bg2"/>
          </a:solidFill>
          <a:ln w="12700">
            <a:solidFill>
              <a:schemeClr val="bg2"/>
            </a:solidFill>
            <a:prstDash val="solid"/>
          </a:ln>
        </p:spPr>
      </p:sp>
      <p:sp>
        <p:nvSpPr>
          <p:cNvPr id="9" name="badge-7"/>
          <p:cNvSpPr/>
          <p:nvPr/>
        </p:nvSpPr>
        <p:spPr>
          <a:xfrm>
            <a:off x="4572000" y="1737360"/>
            <a:ext cx="685800" cy="685800"/>
          </a:xfrm>
          <a:prstGeom prst="ellipse">
            <a:avLst/>
          </a:prstGeom>
          <a:solidFill>
            <a:schemeClr val="accent1"/>
          </a:solidFill>
          <a:ln w="12700">
            <a:solidFill>
              <a:schemeClr val="accent1"/>
            </a:solidFill>
            <a:prstDash val="solid"/>
          </a:ln>
        </p:spPr>
      </p:sp>
      <p:sp>
        <p:nvSpPr>
          <p:cNvPr id="10" name="badge-text-8"/>
          <p:cNvSpPr txBox="1"/>
          <p:nvPr/>
        </p:nvSpPr>
        <p:spPr>
          <a:xfrm>
            <a:off x="4572000" y="173736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latin typeface="Courier New" pitchFamily="34" charset="0"/>
                <a:ea typeface="Courier New" pitchFamily="34" charset="-122"/>
                <a:cs typeface="Courier New" pitchFamily="34" charset="-120"/>
              </a:rPr>
              <a:t>√</a:t>
            </a:r>
            <a:endParaRPr lang="en-US" sz="2200" dirty="0"/>
          </a:p>
        </p:txBody>
      </p:sp>
      <p:sp>
        <p:nvSpPr>
          <p:cNvPr id="11" name="text-9"/>
          <p:cNvSpPr txBox="1"/>
          <p:nvPr/>
        </p:nvSpPr>
        <p:spPr>
          <a:xfrm>
            <a:off x="5440680" y="1783080"/>
            <a:ext cx="2148840" cy="640080"/>
          </a:xfrm>
          <a:prstGeom prst="rect">
            <a:avLst/>
          </a:prstGeom>
          <a:noFill/>
          <a:ln/>
        </p:spPr>
        <p:txBody>
          <a:bodyPr wrap="square" lIns="0" tIns="0" rIns="0" bIns="0" rtlCol="0" anchor="ctr"/>
          <a:lstStyle/>
          <a:p>
            <a:pPr indent="0" marL="0">
              <a:buNone/>
            </a:pPr>
            <a:r>
              <a:rPr lang="en-US" sz="1800" b="1" dirty="0">
                <a:solidFill>
                  <a:schemeClr val="tx1"/>
                </a:solidFill>
              </a:rPr>
              <a:t>Duyệt ước đến √n</a:t>
            </a:r>
            <a:endParaRPr lang="en-US" sz="1800" dirty="0"/>
          </a:p>
        </p:txBody>
      </p:sp>
      <p:sp>
        <p:nvSpPr>
          <p:cNvPr id="12" name="text-10"/>
          <p:cNvSpPr txBox="1"/>
          <p:nvPr/>
        </p:nvSpPr>
        <p:spPr>
          <a:xfrm>
            <a:off x="4572000" y="2606040"/>
            <a:ext cx="2926080" cy="822960"/>
          </a:xfrm>
          <a:prstGeom prst="rect">
            <a:avLst/>
          </a:prstGeom>
          <a:noFill/>
          <a:ln/>
        </p:spPr>
        <p:txBody>
          <a:bodyPr wrap="square" lIns="0" tIns="0" rIns="0" bIns="0" rtlCol="0" anchor="t"/>
          <a:lstStyle/>
          <a:p>
            <a:pPr indent="0" marL="0">
              <a:buNone/>
            </a:pPr>
            <a:r>
              <a:rPr lang="en-US" sz="1500" dirty="0">
                <a:solidFill>
                  <a:schemeClr val="tx2"/>
                </a:solidFill>
              </a:rPr>
              <a:t>Đếm ước, tổng ước, kiểm tra nguyên tố trong O(√n)</a:t>
            </a:r>
            <a:endParaRPr lang="en-US" sz="1500" dirty="0"/>
          </a:p>
        </p:txBody>
      </p:sp>
      <p:sp>
        <p:nvSpPr>
          <p:cNvPr id="13" name="card-11"/>
          <p:cNvSpPr/>
          <p:nvPr/>
        </p:nvSpPr>
        <p:spPr>
          <a:xfrm>
            <a:off x="8046720" y="1463040"/>
            <a:ext cx="3474720" cy="2103120"/>
          </a:xfrm>
          <a:prstGeom prst="roundRect">
            <a:avLst>
              <a:gd name="adj" fmla="val 5217"/>
            </a:avLst>
          </a:prstGeom>
          <a:solidFill>
            <a:schemeClr val="bg2"/>
          </a:solidFill>
          <a:ln w="12700">
            <a:solidFill>
              <a:schemeClr val="bg2"/>
            </a:solidFill>
            <a:prstDash val="solid"/>
          </a:ln>
        </p:spPr>
      </p:sp>
      <p:sp>
        <p:nvSpPr>
          <p:cNvPr id="14" name="badge-12"/>
          <p:cNvSpPr/>
          <p:nvPr/>
        </p:nvSpPr>
        <p:spPr>
          <a:xfrm>
            <a:off x="8321040" y="1737360"/>
            <a:ext cx="685800" cy="685800"/>
          </a:xfrm>
          <a:prstGeom prst="ellipse">
            <a:avLst/>
          </a:prstGeom>
          <a:solidFill>
            <a:schemeClr val="accent1"/>
          </a:solidFill>
          <a:ln w="12700">
            <a:solidFill>
              <a:schemeClr val="accent1"/>
            </a:solidFill>
            <a:prstDash val="solid"/>
          </a:ln>
        </p:spPr>
      </p:sp>
      <p:sp>
        <p:nvSpPr>
          <p:cNvPr id="15" name="badge-text-13"/>
          <p:cNvSpPr txBox="1"/>
          <p:nvPr/>
        </p:nvSpPr>
        <p:spPr>
          <a:xfrm>
            <a:off x="8321040" y="173736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latin typeface="Courier New" pitchFamily="34" charset="0"/>
                <a:ea typeface="Courier New" pitchFamily="34" charset="-122"/>
                <a:cs typeface="Courier New" pitchFamily="34" charset="-120"/>
              </a:rPr>
              <a:t>▦</a:t>
            </a:r>
            <a:endParaRPr lang="en-US" sz="2200" dirty="0"/>
          </a:p>
        </p:txBody>
      </p:sp>
      <p:sp>
        <p:nvSpPr>
          <p:cNvPr id="16" name="text-14"/>
          <p:cNvSpPr txBox="1"/>
          <p:nvPr/>
        </p:nvSpPr>
        <p:spPr>
          <a:xfrm>
            <a:off x="9189720" y="1783080"/>
            <a:ext cx="2148840" cy="640080"/>
          </a:xfrm>
          <a:prstGeom prst="rect">
            <a:avLst/>
          </a:prstGeom>
          <a:noFill/>
          <a:ln/>
        </p:spPr>
        <p:txBody>
          <a:bodyPr wrap="square" lIns="0" tIns="0" rIns="0" bIns="0" rtlCol="0" anchor="ctr"/>
          <a:lstStyle/>
          <a:p>
            <a:pPr indent="0" marL="0">
              <a:buNone/>
            </a:pPr>
            <a:r>
              <a:rPr lang="en-US" sz="1800" b="1" dirty="0">
                <a:solidFill>
                  <a:schemeClr val="tx1"/>
                </a:solidFill>
              </a:rPr>
              <a:t>Sàng Eratosthenes</a:t>
            </a:r>
            <a:endParaRPr lang="en-US" sz="1800" dirty="0"/>
          </a:p>
        </p:txBody>
      </p:sp>
      <p:sp>
        <p:nvSpPr>
          <p:cNvPr id="17" name="text-15"/>
          <p:cNvSpPr txBox="1"/>
          <p:nvPr/>
        </p:nvSpPr>
        <p:spPr>
          <a:xfrm>
            <a:off x="8321040" y="2606040"/>
            <a:ext cx="2926080" cy="822960"/>
          </a:xfrm>
          <a:prstGeom prst="rect">
            <a:avLst/>
          </a:prstGeom>
          <a:noFill/>
          <a:ln/>
        </p:spPr>
        <p:txBody>
          <a:bodyPr wrap="square" lIns="0" tIns="0" rIns="0" bIns="0" rtlCol="0" anchor="t"/>
          <a:lstStyle/>
          <a:p>
            <a:pPr indent="0" marL="0">
              <a:buNone/>
            </a:pPr>
            <a:r>
              <a:rPr lang="en-US" sz="1500" dirty="0">
                <a:solidFill>
                  <a:schemeClr val="tx2"/>
                </a:solidFill>
              </a:rPr>
              <a:t>Tìm mọi số nguyên tố ≤ 10⁷ trong chưa tới 1 giây</a:t>
            </a:r>
            <a:endParaRPr lang="en-US" sz="1500" dirty="0"/>
          </a:p>
        </p:txBody>
      </p:sp>
      <p:sp>
        <p:nvSpPr>
          <p:cNvPr id="18" name="card-16"/>
          <p:cNvSpPr/>
          <p:nvPr/>
        </p:nvSpPr>
        <p:spPr>
          <a:xfrm>
            <a:off x="548640" y="3840480"/>
            <a:ext cx="3474720" cy="2103120"/>
          </a:xfrm>
          <a:prstGeom prst="roundRect">
            <a:avLst>
              <a:gd name="adj" fmla="val 5217"/>
            </a:avLst>
          </a:prstGeom>
          <a:solidFill>
            <a:schemeClr val="bg2"/>
          </a:solidFill>
          <a:ln w="12700">
            <a:solidFill>
              <a:schemeClr val="bg2"/>
            </a:solidFill>
            <a:prstDash val="solid"/>
          </a:ln>
        </p:spPr>
      </p:sp>
      <p:sp>
        <p:nvSpPr>
          <p:cNvPr id="19" name="badge-17"/>
          <p:cNvSpPr/>
          <p:nvPr/>
        </p:nvSpPr>
        <p:spPr>
          <a:xfrm>
            <a:off x="822960" y="4114800"/>
            <a:ext cx="685800" cy="685800"/>
          </a:xfrm>
          <a:prstGeom prst="ellipse">
            <a:avLst/>
          </a:prstGeom>
          <a:solidFill>
            <a:schemeClr val="accent1"/>
          </a:solidFill>
          <a:ln w="12700">
            <a:solidFill>
              <a:schemeClr val="accent1"/>
            </a:solidFill>
            <a:prstDash val="solid"/>
          </a:ln>
        </p:spPr>
      </p:sp>
      <p:sp>
        <p:nvSpPr>
          <p:cNvPr id="20" name="badge-text-18"/>
          <p:cNvSpPr txBox="1"/>
          <p:nvPr/>
        </p:nvSpPr>
        <p:spPr>
          <a:xfrm>
            <a:off x="822960" y="411480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latin typeface="Courier New" pitchFamily="34" charset="0"/>
                <a:ea typeface="Courier New" pitchFamily="34" charset="-122"/>
                <a:cs typeface="Courier New" pitchFamily="34" charset="-120"/>
              </a:rPr>
              <a:t>∏</a:t>
            </a:r>
            <a:endParaRPr lang="en-US" sz="2200" dirty="0"/>
          </a:p>
        </p:txBody>
      </p:sp>
      <p:sp>
        <p:nvSpPr>
          <p:cNvPr id="21" name="text-19"/>
          <p:cNvSpPr txBox="1"/>
          <p:nvPr/>
        </p:nvSpPr>
        <p:spPr>
          <a:xfrm>
            <a:off x="1691640" y="4160520"/>
            <a:ext cx="2148840" cy="640080"/>
          </a:xfrm>
          <a:prstGeom prst="rect">
            <a:avLst/>
          </a:prstGeom>
          <a:noFill/>
          <a:ln/>
        </p:spPr>
        <p:txBody>
          <a:bodyPr wrap="square" lIns="0" tIns="0" rIns="0" bIns="0" rtlCol="0" anchor="ctr"/>
          <a:lstStyle/>
          <a:p>
            <a:pPr indent="0" marL="0">
              <a:buNone/>
            </a:pPr>
            <a:r>
              <a:rPr lang="en-US" sz="1800" b="1" dirty="0">
                <a:solidFill>
                  <a:schemeClr val="tx1"/>
                </a:solidFill>
              </a:rPr>
              <a:t>Phân tích thừa số</a:t>
            </a:r>
            <a:endParaRPr lang="en-US" sz="1800" dirty="0"/>
          </a:p>
        </p:txBody>
      </p:sp>
      <p:sp>
        <p:nvSpPr>
          <p:cNvPr id="22" name="text-20"/>
          <p:cNvSpPr txBox="1"/>
          <p:nvPr/>
        </p:nvSpPr>
        <p:spPr>
          <a:xfrm>
            <a:off x="822960" y="4983480"/>
            <a:ext cx="2926080" cy="822960"/>
          </a:xfrm>
          <a:prstGeom prst="rect">
            <a:avLst/>
          </a:prstGeom>
          <a:noFill/>
          <a:ln/>
        </p:spPr>
        <p:txBody>
          <a:bodyPr wrap="square" lIns="0" tIns="0" rIns="0" bIns="0" rtlCol="0" anchor="t"/>
          <a:lstStyle/>
          <a:p>
            <a:pPr indent="0" marL="0">
              <a:buNone/>
            </a:pPr>
            <a:r>
              <a:rPr lang="en-US" sz="1500" dirty="0">
                <a:solidFill>
                  <a:schemeClr val="tx2"/>
                </a:solidFill>
              </a:rPr>
              <a:t>Suy ra số ước, tổng ước từ phân tích</a:t>
            </a:r>
            <a:endParaRPr lang="en-US" sz="1500" dirty="0"/>
          </a:p>
        </p:txBody>
      </p:sp>
      <p:sp>
        <p:nvSpPr>
          <p:cNvPr id="23" name="card-21"/>
          <p:cNvSpPr/>
          <p:nvPr/>
        </p:nvSpPr>
        <p:spPr>
          <a:xfrm>
            <a:off x="4297680" y="3840480"/>
            <a:ext cx="3474720" cy="2103120"/>
          </a:xfrm>
          <a:prstGeom prst="roundRect">
            <a:avLst>
              <a:gd name="adj" fmla="val 5217"/>
            </a:avLst>
          </a:prstGeom>
          <a:solidFill>
            <a:schemeClr val="bg2"/>
          </a:solidFill>
          <a:ln w="12700">
            <a:solidFill>
              <a:schemeClr val="bg2"/>
            </a:solidFill>
            <a:prstDash val="solid"/>
          </a:ln>
        </p:spPr>
      </p:sp>
      <p:sp>
        <p:nvSpPr>
          <p:cNvPr id="24" name="badge-22"/>
          <p:cNvSpPr/>
          <p:nvPr/>
        </p:nvSpPr>
        <p:spPr>
          <a:xfrm>
            <a:off x="4572000" y="4114800"/>
            <a:ext cx="685800" cy="685800"/>
          </a:xfrm>
          <a:prstGeom prst="ellipse">
            <a:avLst/>
          </a:prstGeom>
          <a:solidFill>
            <a:schemeClr val="accent1"/>
          </a:solidFill>
          <a:ln w="12700">
            <a:solidFill>
              <a:schemeClr val="accent1"/>
            </a:solidFill>
            <a:prstDash val="solid"/>
          </a:ln>
        </p:spPr>
      </p:sp>
      <p:sp>
        <p:nvSpPr>
          <p:cNvPr id="25" name="badge-text-23"/>
          <p:cNvSpPr txBox="1"/>
          <p:nvPr/>
        </p:nvSpPr>
        <p:spPr>
          <a:xfrm>
            <a:off x="4572000" y="4114800"/>
            <a:ext cx="685800" cy="685800"/>
          </a:xfrm>
          <a:prstGeom prst="rect">
            <a:avLst/>
          </a:prstGeom>
          <a:noFill/>
          <a:ln/>
        </p:spPr>
        <p:txBody>
          <a:bodyPr wrap="square" lIns="0" tIns="0" rIns="0" bIns="0" rtlCol="0" anchor="ctr"/>
          <a:lstStyle/>
          <a:p>
            <a:pPr algn="ctr" indent="0" marL="0">
              <a:buNone/>
            </a:pPr>
            <a:r>
              <a:rPr lang="en-US" sz="2200" b="1" dirty="0">
                <a:solidFill>
                  <a:schemeClr val="bg1"/>
                </a:solidFill>
                <a:latin typeface="Courier New" pitchFamily="34" charset="0"/>
                <a:ea typeface="Courier New" pitchFamily="34" charset="-122"/>
                <a:cs typeface="Courier New" pitchFamily="34" charset="-120"/>
              </a:rPr>
              <a:t>⟲</a:t>
            </a:r>
            <a:endParaRPr lang="en-US" sz="2200" dirty="0"/>
          </a:p>
        </p:txBody>
      </p:sp>
      <p:sp>
        <p:nvSpPr>
          <p:cNvPr id="26" name="text-24"/>
          <p:cNvSpPr txBox="1"/>
          <p:nvPr/>
        </p:nvSpPr>
        <p:spPr>
          <a:xfrm>
            <a:off x="5440680" y="4160520"/>
            <a:ext cx="2148840" cy="640080"/>
          </a:xfrm>
          <a:prstGeom prst="rect">
            <a:avLst/>
          </a:prstGeom>
          <a:noFill/>
          <a:ln/>
        </p:spPr>
        <p:txBody>
          <a:bodyPr wrap="square" lIns="0" tIns="0" rIns="0" bIns="0" rtlCol="0" anchor="ctr"/>
          <a:lstStyle/>
          <a:p>
            <a:pPr indent="0" marL="0">
              <a:buNone/>
            </a:pPr>
            <a:r>
              <a:rPr lang="en-US" sz="1800" b="1" dirty="0">
                <a:solidFill>
                  <a:schemeClr val="tx1"/>
                </a:solidFill>
              </a:rPr>
              <a:t>Thuật toán Euclid</a:t>
            </a:r>
            <a:endParaRPr lang="en-US" sz="1800" dirty="0"/>
          </a:p>
        </p:txBody>
      </p:sp>
      <p:sp>
        <p:nvSpPr>
          <p:cNvPr id="27" name="text-25"/>
          <p:cNvSpPr txBox="1"/>
          <p:nvPr/>
        </p:nvSpPr>
        <p:spPr>
          <a:xfrm>
            <a:off x="4572000" y="4983480"/>
            <a:ext cx="2926080" cy="822960"/>
          </a:xfrm>
          <a:prstGeom prst="rect">
            <a:avLst/>
          </a:prstGeom>
          <a:noFill/>
          <a:ln/>
        </p:spPr>
        <p:txBody>
          <a:bodyPr wrap="square" lIns="0" tIns="0" rIns="0" bIns="0" rtlCol="0" anchor="t"/>
          <a:lstStyle/>
          <a:p>
            <a:pPr indent="0" marL="0">
              <a:buNone/>
            </a:pPr>
            <a:r>
              <a:rPr lang="en-US" sz="1500" dirty="0">
                <a:solidFill>
                  <a:schemeClr val="tx2"/>
                </a:solidFill>
              </a:rPr>
              <a:t>UCLN, BCNN trong O(log n), không tràn số</a:t>
            </a:r>
            <a:endParaRPr lang="en-US" sz="1500" dirty="0"/>
          </a:p>
        </p:txBody>
      </p:sp>
      <p:sp>
        <p:nvSpPr>
          <p:cNvPr id="28" name="card-26"/>
          <p:cNvSpPr/>
          <p:nvPr/>
        </p:nvSpPr>
        <p:spPr>
          <a:xfrm>
            <a:off x="8046720" y="3840480"/>
            <a:ext cx="3474720" cy="2103120"/>
          </a:xfrm>
          <a:prstGeom prst="roundRect">
            <a:avLst>
              <a:gd name="adj" fmla="val 5217"/>
            </a:avLst>
          </a:prstGeom>
          <a:solidFill>
            <a:schemeClr val="bg2"/>
          </a:solidFill>
          <a:ln w="12700">
            <a:solidFill>
              <a:schemeClr val="bg2"/>
            </a:solidFill>
            <a:prstDash val="solid"/>
          </a:ln>
        </p:spPr>
      </p:sp>
      <p:sp>
        <p:nvSpPr>
          <p:cNvPr id="29" name="badge-27"/>
          <p:cNvSpPr/>
          <p:nvPr/>
        </p:nvSpPr>
        <p:spPr>
          <a:xfrm>
            <a:off x="8321040" y="4114800"/>
            <a:ext cx="685800" cy="685800"/>
          </a:xfrm>
          <a:prstGeom prst="ellipse">
            <a:avLst/>
          </a:prstGeom>
          <a:solidFill>
            <a:schemeClr val="accent1"/>
          </a:solidFill>
          <a:ln w="12700">
            <a:solidFill>
              <a:schemeClr val="accent1"/>
            </a:solidFill>
            <a:prstDash val="solid"/>
          </a:ln>
        </p:spPr>
      </p:sp>
      <p:sp>
        <p:nvSpPr>
          <p:cNvPr id="30" name="badge-text-28"/>
          <p:cNvSpPr txBox="1"/>
          <p:nvPr/>
        </p:nvSpPr>
        <p:spPr>
          <a:xfrm>
            <a:off x="8321040" y="4114800"/>
            <a:ext cx="685800" cy="685800"/>
          </a:xfrm>
          <a:prstGeom prst="rect">
            <a:avLst/>
          </a:prstGeom>
          <a:noFill/>
          <a:ln/>
        </p:spPr>
        <p:txBody>
          <a:bodyPr wrap="square" lIns="0" tIns="0" rIns="0" bIns="0" rtlCol="0" anchor="ctr"/>
          <a:lstStyle/>
          <a:p>
            <a:pPr algn="ctr" indent="0" marL="0">
              <a:buNone/>
            </a:pPr>
            <a:r>
              <a:rPr lang="en-US" sz="1600" b="1" dirty="0">
                <a:solidFill>
                  <a:schemeClr val="bg1"/>
                </a:solidFill>
                <a:latin typeface="Courier New" pitchFamily="34" charset="0"/>
                <a:ea typeface="Courier New" pitchFamily="34" charset="-122"/>
                <a:cs typeface="Courier New" pitchFamily="34" charset="-120"/>
              </a:rPr>
              <a:t>xⁿ</a:t>
            </a:r>
            <a:endParaRPr lang="en-US" sz="1600" dirty="0"/>
          </a:p>
        </p:txBody>
      </p:sp>
      <p:sp>
        <p:nvSpPr>
          <p:cNvPr id="31" name="text-29"/>
          <p:cNvSpPr txBox="1"/>
          <p:nvPr/>
        </p:nvSpPr>
        <p:spPr>
          <a:xfrm>
            <a:off x="9189720" y="4160520"/>
            <a:ext cx="2148840" cy="640080"/>
          </a:xfrm>
          <a:prstGeom prst="rect">
            <a:avLst/>
          </a:prstGeom>
          <a:noFill/>
          <a:ln/>
        </p:spPr>
        <p:txBody>
          <a:bodyPr wrap="square" lIns="0" tIns="0" rIns="0" bIns="0" rtlCol="0" anchor="ctr"/>
          <a:lstStyle/>
          <a:p>
            <a:pPr indent="0" marL="0">
              <a:buNone/>
            </a:pPr>
            <a:r>
              <a:rPr lang="en-US" sz="1800" b="1" dirty="0">
                <a:solidFill>
                  <a:schemeClr val="tx1"/>
                </a:solidFill>
              </a:rPr>
              <a:t>Lũy thừa nhanh</a:t>
            </a:r>
            <a:endParaRPr lang="en-US" sz="1800" dirty="0"/>
          </a:p>
        </p:txBody>
      </p:sp>
      <p:sp>
        <p:nvSpPr>
          <p:cNvPr id="32" name="text-30"/>
          <p:cNvSpPr txBox="1"/>
          <p:nvPr/>
        </p:nvSpPr>
        <p:spPr>
          <a:xfrm>
            <a:off x="8321040" y="4983480"/>
            <a:ext cx="2926080" cy="822960"/>
          </a:xfrm>
          <a:prstGeom prst="rect">
            <a:avLst/>
          </a:prstGeom>
          <a:noFill/>
          <a:ln/>
        </p:spPr>
        <p:txBody>
          <a:bodyPr wrap="square" lIns="0" tIns="0" rIns="0" bIns="0" rtlCol="0" anchor="t"/>
          <a:lstStyle/>
          <a:p>
            <a:pPr indent="0" marL="0">
              <a:buNone/>
            </a:pPr>
            <a:r>
              <a:rPr lang="en-US" sz="1500" dirty="0">
                <a:solidFill>
                  <a:schemeClr val="tx2"/>
                </a:solidFill>
              </a:rPr>
              <a:t>Tính aᵇ mod m với b tới 10¹⁸ chỉ ~60 bước</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Khởi động: đếm ước của 10¹² mất bao lâu?</a:t>
            </a:r>
            <a:endParaRPr lang="en-US" sz="3400" dirty="0"/>
          </a:p>
        </p:txBody>
      </p:sp>
      <p:sp>
        <p:nvSpPr>
          <p:cNvPr id="3" name="text-31"/>
          <p:cNvSpPr txBox="1"/>
          <p:nvPr/>
        </p:nvSpPr>
        <p:spPr>
          <a:xfrm>
            <a:off x="548640" y="1325880"/>
            <a:ext cx="10972800" cy="457200"/>
          </a:xfrm>
          <a:prstGeom prst="rect">
            <a:avLst/>
          </a:prstGeom>
          <a:noFill/>
          <a:ln/>
        </p:spPr>
        <p:txBody>
          <a:bodyPr wrap="square" lIns="0" tIns="0" rIns="0" bIns="0" rtlCol="0" anchor="t"/>
          <a:lstStyle/>
          <a:p>
            <a:pPr indent="0" marL="0">
              <a:buNone/>
            </a:pPr>
            <a:r>
              <a:rPr lang="en-US" sz="1800" dirty="0">
                <a:solidFill>
                  <a:schemeClr val="tx2"/>
                </a:solidFill>
              </a:rPr>
              <a:t>Máy chấm làm khoảng 10⁸ phép tính mỗi giây. Giới hạn thời gian thường là 1 giây.</a:t>
            </a:r>
            <a:endParaRPr lang="en-US" sz="1800" dirty="0"/>
          </a:p>
        </p:txBody>
      </p:sp>
      <p:sp>
        <p:nvSpPr>
          <p:cNvPr id="4" name="card-32"/>
          <p:cNvSpPr/>
          <p:nvPr/>
        </p:nvSpPr>
        <p:spPr>
          <a:xfrm>
            <a:off x="548640" y="2011680"/>
            <a:ext cx="5394960" cy="3931920"/>
          </a:xfrm>
          <a:prstGeom prst="roundRect">
            <a:avLst>
              <a:gd name="adj" fmla="val 2791"/>
            </a:avLst>
          </a:prstGeom>
          <a:solidFill>
            <a:schemeClr val="bg2"/>
          </a:solidFill>
          <a:ln w="12700">
            <a:solidFill>
              <a:schemeClr val="bg2"/>
            </a:solidFill>
            <a:prstDash val="solid"/>
          </a:ln>
        </p:spPr>
      </p:sp>
      <p:sp>
        <p:nvSpPr>
          <p:cNvPr id="5" name="text-33"/>
          <p:cNvSpPr txBox="1"/>
          <p:nvPr/>
        </p:nvSpPr>
        <p:spPr>
          <a:xfrm>
            <a:off x="914400" y="2286000"/>
            <a:ext cx="4754880" cy="365760"/>
          </a:xfrm>
          <a:prstGeom prst="rect">
            <a:avLst/>
          </a:prstGeom>
          <a:noFill/>
          <a:ln/>
        </p:spPr>
        <p:txBody>
          <a:bodyPr wrap="square" lIns="0" tIns="0" rIns="0" bIns="0" rtlCol="0" anchor="t"/>
          <a:lstStyle/>
          <a:p>
            <a:pPr indent="0" marL="0">
              <a:buNone/>
            </a:pPr>
            <a:r>
              <a:rPr lang="en-US" sz="1800" b="1" dirty="0">
                <a:solidFill>
                  <a:schemeClr val="accent4"/>
                </a:solidFill>
              </a:rPr>
              <a:t>Cách ngây thơ · O(n)</a:t>
            </a:r>
            <a:endParaRPr lang="en-US" sz="1800" dirty="0"/>
          </a:p>
        </p:txBody>
      </p:sp>
      <p:sp>
        <p:nvSpPr>
          <p:cNvPr id="6" name="text-34"/>
          <p:cNvSpPr txBox="1"/>
          <p:nvPr/>
        </p:nvSpPr>
        <p:spPr>
          <a:xfrm>
            <a:off x="914400" y="2743200"/>
            <a:ext cx="4754880" cy="1188720"/>
          </a:xfrm>
          <a:prstGeom prst="rect">
            <a:avLst/>
          </a:prstGeom>
          <a:noFill/>
          <a:ln/>
        </p:spPr>
        <p:txBody>
          <a:bodyPr wrap="square" lIns="0" tIns="0" rIns="0" bIns="0" rtlCol="0" anchor="t"/>
          <a:lstStyle/>
          <a:p>
            <a:pPr indent="0" marL="0">
              <a:buNone/>
            </a:pPr>
            <a:r>
              <a:rPr lang="en-US" sz="6600" b="1" dirty="0">
                <a:solidFill>
                  <a:schemeClr val="accent4"/>
                </a:solidFill>
                <a:latin typeface="Cambria" pitchFamily="34" charset="0"/>
                <a:ea typeface="Cambria" pitchFamily="34" charset="-122"/>
                <a:cs typeface="Cambria" pitchFamily="34" charset="-120"/>
              </a:rPr>
              <a:t>≈ 2,8 giờ</a:t>
            </a:r>
            <a:endParaRPr lang="en-US" sz="6600" dirty="0"/>
          </a:p>
        </p:txBody>
      </p:sp>
      <p:sp>
        <p:nvSpPr>
          <p:cNvPr id="7" name="text-35"/>
          <p:cNvSpPr txBox="1"/>
          <p:nvPr/>
        </p:nvSpPr>
        <p:spPr>
          <a:xfrm>
            <a:off x="914400" y="4114800"/>
            <a:ext cx="4663440" cy="731520"/>
          </a:xfrm>
          <a:prstGeom prst="rect">
            <a:avLst/>
          </a:prstGeom>
          <a:noFill/>
          <a:ln/>
        </p:spPr>
        <p:txBody>
          <a:bodyPr wrap="square" lIns="0" tIns="0" rIns="0" bIns="0" rtlCol="0" anchor="t"/>
          <a:lstStyle/>
          <a:p>
            <a:pPr indent="0" marL="0">
              <a:buNone/>
            </a:pPr>
            <a:r>
              <a:rPr lang="en-US" sz="1600" dirty="0">
                <a:solidFill>
                  <a:schemeClr val="tx1"/>
                </a:solidFill>
              </a:rPr>
              <a:t>10¹² vòng lặp: thử chia n cho mọi số từ 1 đến n</a:t>
            </a:r>
            <a:endParaRPr lang="en-US" sz="1600" dirty="0"/>
          </a:p>
        </p:txBody>
      </p:sp>
      <p:sp>
        <p:nvSpPr>
          <p:cNvPr id="8" name="card-36"/>
          <p:cNvSpPr/>
          <p:nvPr/>
        </p:nvSpPr>
        <p:spPr>
          <a:xfrm>
            <a:off x="6263640" y="2011680"/>
            <a:ext cx="5394960" cy="3931920"/>
          </a:xfrm>
          <a:prstGeom prst="roundRect">
            <a:avLst>
              <a:gd name="adj" fmla="val 2791"/>
            </a:avLst>
          </a:prstGeom>
          <a:solidFill>
            <a:schemeClr val="bg2"/>
          </a:solidFill>
          <a:ln w="12700">
            <a:solidFill>
              <a:schemeClr val="bg2"/>
            </a:solidFill>
            <a:prstDash val="solid"/>
          </a:ln>
        </p:spPr>
      </p:sp>
      <p:sp>
        <p:nvSpPr>
          <p:cNvPr id="9" name="text-37"/>
          <p:cNvSpPr txBox="1"/>
          <p:nvPr/>
        </p:nvSpPr>
        <p:spPr>
          <a:xfrm>
            <a:off x="6629400" y="2286000"/>
            <a:ext cx="4754880" cy="365760"/>
          </a:xfrm>
          <a:prstGeom prst="rect">
            <a:avLst/>
          </a:prstGeom>
          <a:noFill/>
          <a:ln/>
        </p:spPr>
        <p:txBody>
          <a:bodyPr wrap="square" lIns="0" tIns="0" rIns="0" bIns="0" rtlCol="0" anchor="t"/>
          <a:lstStyle/>
          <a:p>
            <a:pPr indent="0" marL="0">
              <a:buNone/>
            </a:pPr>
            <a:r>
              <a:rPr lang="en-US" sz="1800" b="1" dirty="0">
                <a:solidFill>
                  <a:schemeClr val="accent3"/>
                </a:solidFill>
              </a:rPr>
              <a:t>Cách đúng · O(√n)</a:t>
            </a:r>
            <a:endParaRPr lang="en-US" sz="1800" dirty="0"/>
          </a:p>
        </p:txBody>
      </p:sp>
      <p:sp>
        <p:nvSpPr>
          <p:cNvPr id="10" name="text-38"/>
          <p:cNvSpPr txBox="1"/>
          <p:nvPr/>
        </p:nvSpPr>
        <p:spPr>
          <a:xfrm>
            <a:off x="6629400" y="2743200"/>
            <a:ext cx="4754880" cy="1188720"/>
          </a:xfrm>
          <a:prstGeom prst="rect">
            <a:avLst/>
          </a:prstGeom>
          <a:noFill/>
          <a:ln/>
        </p:spPr>
        <p:txBody>
          <a:bodyPr wrap="square" lIns="0" tIns="0" rIns="0" bIns="0" rtlCol="0" anchor="t"/>
          <a:lstStyle/>
          <a:p>
            <a:pPr indent="0" marL="0">
              <a:buNone/>
            </a:pPr>
            <a:r>
              <a:rPr lang="en-US" sz="6600" b="1" dirty="0">
                <a:solidFill>
                  <a:schemeClr val="accent3"/>
                </a:solidFill>
                <a:latin typeface="Cambria" pitchFamily="34" charset="0"/>
                <a:ea typeface="Cambria" pitchFamily="34" charset="-122"/>
                <a:cs typeface="Cambria" pitchFamily="34" charset="-120"/>
              </a:rPr>
              <a:t>≈ 0,01 giây</a:t>
            </a:r>
            <a:endParaRPr lang="en-US" sz="6600" dirty="0"/>
          </a:p>
        </p:txBody>
      </p:sp>
      <p:sp>
        <p:nvSpPr>
          <p:cNvPr id="11" name="text-39"/>
          <p:cNvSpPr txBox="1"/>
          <p:nvPr/>
        </p:nvSpPr>
        <p:spPr>
          <a:xfrm>
            <a:off x="6629400" y="4114800"/>
            <a:ext cx="4663440" cy="731520"/>
          </a:xfrm>
          <a:prstGeom prst="rect">
            <a:avLst/>
          </a:prstGeom>
          <a:noFill/>
          <a:ln/>
        </p:spPr>
        <p:txBody>
          <a:bodyPr wrap="square" lIns="0" tIns="0" rIns="0" bIns="0" rtlCol="0" anchor="t"/>
          <a:lstStyle/>
          <a:p>
            <a:pPr indent="0" marL="0">
              <a:buNone/>
            </a:pPr>
            <a:r>
              <a:rPr lang="en-US" sz="1600" dirty="0">
                <a:solidFill>
                  <a:schemeClr val="tx1"/>
                </a:solidFill>
              </a:rPr>
              <a:t>10⁶ vòng lặp: chỉ duyệt đến căn bậc hai của n</a:t>
            </a:r>
            <a:endParaRPr lang="en-US" sz="1600" dirty="0"/>
          </a:p>
        </p:txBody>
      </p:sp>
      <p:sp>
        <p:nvSpPr>
          <p:cNvPr id="12" name="text-40"/>
          <p:cNvSpPr txBox="1"/>
          <p:nvPr/>
        </p:nvSpPr>
        <p:spPr>
          <a:xfrm>
            <a:off x="548640" y="5989320"/>
            <a:ext cx="10972800" cy="365760"/>
          </a:xfrm>
          <a:prstGeom prst="rect">
            <a:avLst/>
          </a:prstGeom>
          <a:noFill/>
          <a:ln/>
        </p:spPr>
        <p:txBody>
          <a:bodyPr wrap="square" lIns="0" tIns="0" rIns="0" bIns="0" rtlCol="0" anchor="t"/>
          <a:lstStyle/>
          <a:p>
            <a:pPr indent="0" marL="0">
              <a:buNone/>
            </a:pPr>
            <a:r>
              <a:rPr lang="en-US" sz="1600" i="1" dirty="0">
                <a:solidFill>
                  <a:schemeClr val="tx2"/>
                </a:solidFill>
              </a:rPr>
              <a:t>Nhanh gấp 1 000 000 lần, chỉ nhờ một nhận xét toán học!</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Nhìn giới hạn n, đoán thuật toán</a:t>
            </a:r>
            <a:endParaRPr lang="en-US" sz="3400" dirty="0"/>
          </a:p>
        </p:txBody>
      </p:sp>
      <p:graphicFrame>
        <p:nvGraphicFramePr>
          <p:cNvPr id="5" name="table-41"/>
          <p:cNvGraphicFramePr>
            <a:graphicFrameLocks noGrp="1"/>
          </p:cNvGraphicFramePr>
          <p:nvPr>
            <p:extLst>
              <p:ext uri="{D42A27DB-BD31-4B8C-83A1-F6EECF244321}">
                <p14:modId xmlns:p14="http://schemas.microsoft.com/office/powerpoint/2010/main" val="1579011935"/>
              </p:ext>
            </p:extLst>
          </p:nvPr>
        </p:nvGraphicFramePr>
        <p:xfrm>
          <a:off x="548640" y="1463040"/>
          <a:ext cx="7315200" cy="914400"/>
        </p:xfrm>
        <a:graphic>
          <a:graphicData uri="http://schemas.openxmlformats.org/drawingml/2006/table">
            <a:tbl>
              <a:tblPr/>
              <a:tblGrid>
                <a:gridCol w="2194560"/>
                <a:gridCol w="2377440"/>
                <a:gridCol w="2743200"/>
              </a:tblGrid>
              <a:tr h="566928">
                <a:tc>
                  <a:txBody>
                    <a:bodyPr/>
                    <a:lstStyle/>
                    <a:p>
                      <a:pPr indent="0" marL="0">
                        <a:buNone/>
                      </a:pPr>
                      <a:r>
                        <a:rPr lang="en-US" sz="1700" b="1" dirty="0">
                          <a:solidFill>
                            <a:schemeClr val="tx2"/>
                          </a:solidFill>
                        </a:rPr>
                        <a:t>Độ phức tạp</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indent="0" marL="0">
                        <a:buNone/>
                      </a:pPr>
                      <a:r>
                        <a:rPr lang="en-US" sz="1700" b="1" dirty="0">
                          <a:solidFill>
                            <a:schemeClr val="tx2"/>
                          </a:solidFill>
                        </a:rPr>
                        <a:t>n tối đa trong ~1 giây</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indent="0" marL="0">
                        <a:buNone/>
                      </a:pPr>
                      <a:r>
                        <a:rPr lang="en-US" sz="1700" b="1" dirty="0">
                          <a:solidFill>
                            <a:schemeClr val="tx2"/>
                          </a:solidFill>
                        </a:rPr>
                        <a:t>Ví dụ trong chủ đề này</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r>
              <a:tr h="566928">
                <a:tc>
                  <a:txBody>
                    <a:bodyPr/>
                    <a:lstStyle/>
                    <a:p>
                      <a:pPr indent="0" marL="0">
                        <a:buNone/>
                      </a:pPr>
                      <a:r>
                        <a:rPr lang="en-US" sz="1700" dirty="0">
                          <a:solidFill>
                            <a:schemeClr val="tx1"/>
                          </a:solidFill>
                        </a:rPr>
                        <a:t>O(n)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 10⁸</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Duyệt từ 1 đến 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66928">
                <a:tc>
                  <a:txBody>
                    <a:bodyPr/>
                    <a:lstStyle/>
                    <a:p>
                      <a:pPr indent="0" marL="0">
                        <a:buNone/>
                      </a:pPr>
                      <a:r>
                        <a:rPr lang="en-US" sz="1700" dirty="0">
                          <a:solidFill>
                            <a:schemeClr val="tx1"/>
                          </a:solidFill>
                        </a:rPr>
                        <a:t>O(n log log 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 10⁷</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Sàng Eratosthenes</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66928">
                <a:tc>
                  <a:txBody>
                    <a:bodyPr/>
                    <a:lstStyle/>
                    <a:p>
                      <a:pPr indent="0" marL="0">
                        <a:buNone/>
                      </a:pPr>
                      <a:r>
                        <a:rPr lang="en-US" sz="1700" dirty="0">
                          <a:solidFill>
                            <a:schemeClr val="tx1"/>
                          </a:solidFill>
                        </a:rPr>
                        <a:t>O(√n)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 10¹⁶</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Đếm ước, kiểm tra nguyên tố</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66928">
                <a:tc>
                  <a:txBody>
                    <a:bodyPr/>
                    <a:lstStyle/>
                    <a:p>
                      <a:pPr indent="0" marL="0">
                        <a:buNone/>
                      </a:pPr>
                      <a:r>
                        <a:rPr lang="en-US" sz="1700" dirty="0">
                          <a:solidFill>
                            <a:schemeClr val="tx1"/>
                          </a:solidFill>
                        </a:rPr>
                        <a:t>O(log 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 10¹⁸ trở lên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Euclid, lũy thừa nhanh, tách chữ số</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bl>
          </a:graphicData>
        </a:graphic>
      </p:graphicFrame>
      <p:sp>
        <p:nvSpPr>
          <p:cNvPr id="4" name="card-42"/>
          <p:cNvSpPr/>
          <p:nvPr/>
        </p:nvSpPr>
        <p:spPr>
          <a:xfrm>
            <a:off x="8229600" y="1463040"/>
            <a:ext cx="3429000" cy="2834640"/>
          </a:xfrm>
          <a:prstGeom prst="roundRect">
            <a:avLst>
              <a:gd name="adj" fmla="val 3871"/>
            </a:avLst>
          </a:prstGeom>
          <a:solidFill>
            <a:schemeClr val="bg2"/>
          </a:solidFill>
          <a:ln w="12700">
            <a:solidFill>
              <a:schemeClr val="bg2"/>
            </a:solidFill>
            <a:prstDash val="solid"/>
          </a:ln>
        </p:spPr>
      </p:sp>
      <p:sp>
        <p:nvSpPr>
          <p:cNvPr id="5" name="badge-43"/>
          <p:cNvSpPr/>
          <p:nvPr/>
        </p:nvSpPr>
        <p:spPr>
          <a:xfrm>
            <a:off x="8503920" y="1737360"/>
            <a:ext cx="640080" cy="640080"/>
          </a:xfrm>
          <a:prstGeom prst="ellipse">
            <a:avLst/>
          </a:prstGeom>
          <a:solidFill>
            <a:schemeClr val="accent2"/>
          </a:solidFill>
          <a:ln w="12700">
            <a:solidFill>
              <a:schemeClr val="accent2"/>
            </a:solidFill>
            <a:prstDash val="solid"/>
          </a:ln>
        </p:spPr>
      </p:sp>
      <p:sp>
        <p:nvSpPr>
          <p:cNvPr id="6" name="badge-text-44"/>
          <p:cNvSpPr txBox="1"/>
          <p:nvPr/>
        </p:nvSpPr>
        <p:spPr>
          <a:xfrm>
            <a:off x="8503920" y="1737360"/>
            <a:ext cx="640080" cy="640080"/>
          </a:xfrm>
          <a:prstGeom prst="rect">
            <a:avLst/>
          </a:prstGeom>
          <a:noFill/>
          <a:ln/>
        </p:spPr>
        <p:txBody>
          <a:bodyPr wrap="square" lIns="0" tIns="0" rIns="0" bIns="0" rtlCol="0" anchor="ctr"/>
          <a:lstStyle/>
          <a:p>
            <a:pPr algn="ctr" indent="0" marL="0">
              <a:buNone/>
            </a:pPr>
            <a:r>
              <a:rPr lang="en-US" sz="2600" b="1" dirty="0">
                <a:solidFill>
                  <a:schemeClr val="bg1"/>
                </a:solidFill>
                <a:latin typeface="Courier New" pitchFamily="34" charset="0"/>
                <a:ea typeface="Courier New" pitchFamily="34" charset="-122"/>
                <a:cs typeface="Courier New" pitchFamily="34" charset="-120"/>
              </a:rPr>
              <a:t>!</a:t>
            </a:r>
            <a:endParaRPr lang="en-US" sz="2600" dirty="0"/>
          </a:p>
        </p:txBody>
      </p:sp>
      <p:sp>
        <p:nvSpPr>
          <p:cNvPr id="7" name="text-45"/>
          <p:cNvSpPr txBox="1"/>
          <p:nvPr/>
        </p:nvSpPr>
        <p:spPr>
          <a:xfrm>
            <a:off x="9281160" y="1737360"/>
            <a:ext cx="2240280" cy="685800"/>
          </a:xfrm>
          <a:prstGeom prst="rect">
            <a:avLst/>
          </a:prstGeom>
          <a:noFill/>
          <a:ln/>
        </p:spPr>
        <p:txBody>
          <a:bodyPr wrap="square" lIns="0" tIns="0" rIns="0" bIns="0" rtlCol="0" anchor="ctr"/>
          <a:lstStyle/>
          <a:p>
            <a:pPr indent="0" marL="0">
              <a:buNone/>
            </a:pPr>
            <a:r>
              <a:rPr lang="en-US" sz="1600" b="1" dirty="0">
                <a:solidFill>
                  <a:schemeClr val="accent2"/>
                </a:solidFill>
              </a:rPr>
              <a:t>Thói quen của người thi chuyên</a:t>
            </a:r>
            <a:endParaRPr lang="en-US" sz="1600" dirty="0"/>
          </a:p>
        </p:txBody>
      </p:sp>
      <p:sp>
        <p:nvSpPr>
          <p:cNvPr id="8" name="text-46"/>
          <p:cNvSpPr txBox="1"/>
          <p:nvPr/>
        </p:nvSpPr>
        <p:spPr>
          <a:xfrm>
            <a:off x="8503920" y="2606040"/>
            <a:ext cx="2926080" cy="1554480"/>
          </a:xfrm>
          <a:prstGeom prst="rect">
            <a:avLst/>
          </a:prstGeom>
          <a:noFill/>
          <a:ln/>
        </p:spPr>
        <p:txBody>
          <a:bodyPr wrap="square" lIns="0" tIns="0" rIns="0" bIns="0" rtlCol="0" anchor="t"/>
          <a:lstStyle/>
          <a:p>
            <a:pPr indent="0" marL="0">
              <a:buNone/>
            </a:pPr>
            <a:r>
              <a:rPr lang="en-US" sz="1500" dirty="0">
                <a:solidFill>
                  <a:schemeClr val="tx1"/>
                </a:solidFill>
              </a:rPr>
              <a:t>Đọc giới hạn của n trong đề → tra bảng → biết ngay cần thuật toán cỡ nào, trước khi viết dòng code đầu tiên.</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ec-num-bg-47"/>
          <p:cNvSpPr/>
          <p:nvPr/>
        </p:nvSpPr>
        <p:spPr>
          <a:xfrm>
            <a:off x="822960" y="2331720"/>
            <a:ext cx="1463040" cy="1463040"/>
          </a:xfrm>
          <a:prstGeom prst="ellipse">
            <a:avLst/>
          </a:prstGeom>
          <a:solidFill>
            <a:schemeClr val="accent1"/>
          </a:solidFill>
          <a:ln w="12700">
            <a:solidFill>
              <a:schemeClr val="accent1"/>
            </a:solidFill>
            <a:prstDash val="solid"/>
          </a:ln>
        </p:spPr>
      </p:sp>
      <p:sp>
        <p:nvSpPr>
          <p:cNvPr id="3" name="sec-num-48"/>
          <p:cNvSpPr txBox="1"/>
          <p:nvPr/>
        </p:nvSpPr>
        <p:spPr>
          <a:xfrm>
            <a:off x="822960" y="2331720"/>
            <a:ext cx="1463040" cy="1463040"/>
          </a:xfrm>
          <a:prstGeom prst="rect">
            <a:avLst/>
          </a:prstGeom>
          <a:noFill/>
          <a:ln/>
        </p:spPr>
        <p:txBody>
          <a:bodyPr wrap="square" lIns="0" tIns="0" rIns="0" bIns="0" rtlCol="0" anchor="ctr"/>
          <a:lstStyle/>
          <a:p>
            <a:pPr algn="ctr" indent="0" marL="0">
              <a:buNone/>
            </a:pPr>
            <a:r>
              <a:rPr lang="en-US" sz="5400" b="1" dirty="0">
                <a:solidFill>
                  <a:schemeClr val="bg1"/>
                </a:solidFill>
                <a:latin typeface="Cambria" pitchFamily="34" charset="0"/>
                <a:ea typeface="Cambria" pitchFamily="34" charset="-122"/>
                <a:cs typeface="Cambria" pitchFamily="34" charset="-120"/>
              </a:rPr>
              <a:t>1</a:t>
            </a:r>
            <a:endParaRPr lang="en-US" sz="5400" dirty="0"/>
          </a:p>
        </p:txBody>
      </p:sp>
      <p:sp>
        <p:nvSpPr>
          <p:cNvPr id="4" name="Text 0"/>
          <p:cNvSpPr/>
          <p:nvPr>
            <p:ph idx="100" type="title" hasCustomPrompt="1"/>
          </p:nvPr>
        </p:nvSpPr>
        <p:spPr>
          <a:xfrm>
            <a:off x="2743200" y="2468880"/>
            <a:ext cx="8686800" cy="1097280"/>
          </a:xfrm>
          <a:prstGeom prst="rect">
            <a:avLst/>
          </a:prstGeom>
          <a:noFill/>
          <a:ln/>
        </p:spPr>
        <p:txBody>
          <a:bodyPr wrap="square" lIns="0" tIns="0" rIns="0" bIns="0" rtlCol="0" anchor="ctr"/>
          <a:lstStyle/>
          <a:p>
            <a:pPr algn="l" indent="0" marL="0">
              <a:buNone/>
            </a:pPr>
            <a:r>
              <a:rPr lang="en-US" sz="4000" b="1" dirty="0">
                <a:solidFill>
                  <a:schemeClr val="bg1"/>
                </a:solidFill>
              </a:rPr>
              <a:t>Phép chia và số dư</a:t>
            </a:r>
            <a:endParaRPr lang="en-US" sz="4000" dirty="0"/>
          </a:p>
        </p:txBody>
      </p:sp>
      <p:sp>
        <p:nvSpPr>
          <p:cNvPr id="5" name="Text 0"/>
          <p:cNvSpPr/>
          <p:nvPr>
            <p:ph idx="101" type="body" hasCustomPrompt="1"/>
          </p:nvPr>
        </p:nvSpPr>
        <p:spPr>
          <a:xfrm>
            <a:off x="2743200" y="3566160"/>
            <a:ext cx="8686800" cy="822960"/>
          </a:xfrm>
          <a:prstGeom prst="rect">
            <a:avLst/>
          </a:prstGeom>
          <a:noFill/>
          <a:ln/>
        </p:spPr>
        <p:txBody>
          <a:bodyPr wrap="square" lIns="0" tIns="0" rIns="0" bIns="0" rtlCol="0" anchor="t"/>
          <a:lstStyle/>
          <a:p>
            <a:pPr algn="l" indent="0" marL="0">
              <a:buNone/>
            </a:pPr>
            <a:r>
              <a:rPr lang="en-US" sz="1800" dirty="0">
                <a:solidFill>
                  <a:schemeClr val="accent5"/>
                </a:solidFill>
              </a:rPr>
              <a:t>Nền móng của mọi bài số học · / · % · modulo · tràn số</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a = b · q + r, với 0 ≤ r &lt; b</a:t>
            </a:r>
            <a:endParaRPr lang="en-US" sz="3400" dirty="0"/>
          </a:p>
        </p:txBody>
      </p:sp>
      <p:sp>
        <p:nvSpPr>
          <p:cNvPr id="3" name="list-49"/>
          <p:cNvSpPr txBox="1"/>
          <p:nvPr/>
        </p:nvSpPr>
        <p:spPr>
          <a:xfrm>
            <a:off x="548640" y="1463040"/>
            <a:ext cx="5394960" cy="3840480"/>
          </a:xfrm>
          <a:prstGeom prst="rect">
            <a:avLst/>
          </a:prstGeom>
          <a:noFill/>
          <a:ln/>
        </p:spPr>
        <p:txBody>
          <a:bodyPr wrap="square" lIns="0" tIns="0" rIns="0" bIns="0" rtlCol="0" anchor="t"/>
          <a:lstStyle/>
          <a:p>
            <a:pPr indent="0" marL="0">
              <a:spcAft>
                <a:spcPts val="800"/>
              </a:spcAft>
              <a:buNone/>
            </a:pPr>
            <a:r>
              <a:rPr lang="en-US" sz="1800" b="1" dirty="0">
                <a:solidFill>
                  <a:schemeClr val="tx1"/>
                </a:solidFill>
              </a:rPr>
              <a:t>Thương: </a:t>
            </a:r>
            <a:pPr indent="0" marL="0">
              <a:spcAft>
                <a:spcPts val="800"/>
              </a:spcAft>
              <a:buNone/>
            </a:pPr>
            <a:r>
              <a:rPr lang="en-US" sz="1800" dirty="0">
                <a:solidFill>
                  <a:schemeClr val="tx1"/>
                </a:solidFill>
              </a:rPr>
              <a:t>q = a / b   (a, b là số nguyên)</a:t>
            </a:r>
            <a:endParaRPr lang="en-US" sz="1800" dirty="0"/>
          </a:p>
          <a:p>
            <a:pPr indent="0" marL="0">
              <a:spcAft>
                <a:spcPts val="800"/>
              </a:spcAft>
              <a:buNone/>
            </a:pPr>
            <a:r>
              <a:rPr lang="en-US" sz="1800" b="1" dirty="0">
                <a:solidFill>
                  <a:schemeClr val="tx1"/>
                </a:solidFill>
              </a:rPr>
              <a:t>Số dư: </a:t>
            </a:r>
            <a:pPr indent="0" marL="0">
              <a:spcAft>
                <a:spcPts val="800"/>
              </a:spcAft>
              <a:buNone/>
            </a:pPr>
            <a:r>
              <a:rPr lang="en-US" sz="1800" dirty="0">
                <a:solidFill>
                  <a:schemeClr val="tx1"/>
                </a:solidFill>
              </a:rPr>
              <a:t>r = a % b</a:t>
            </a:r>
            <a:endParaRPr lang="en-US" sz="1800" dirty="0"/>
          </a:p>
          <a:p>
            <a:pPr indent="0" marL="0">
              <a:spcAft>
                <a:spcPts val="800"/>
              </a:spcAft>
              <a:buNone/>
            </a:pPr>
            <a:r>
              <a:rPr lang="en-US" sz="1800" b="1" dirty="0">
                <a:solidFill>
                  <a:schemeClr val="tx1"/>
                </a:solidFill>
              </a:rPr>
              <a:t>Chia hết: </a:t>
            </a:r>
            <a:pPr indent="0" marL="0">
              <a:spcAft>
                <a:spcPts val="800"/>
              </a:spcAft>
              <a:buNone/>
            </a:pPr>
            <a:r>
              <a:rPr lang="en-US" sz="1800" dirty="0">
                <a:solidFill>
                  <a:schemeClr val="tx1"/>
                </a:solidFill>
              </a:rPr>
              <a:t>a % b == 0</a:t>
            </a:r>
            <a:endParaRPr lang="en-US" sz="1800" dirty="0"/>
          </a:p>
          <a:p>
            <a:pPr indent="0" marL="0">
              <a:spcAft>
                <a:spcPts val="800"/>
              </a:spcAft>
              <a:buNone/>
            </a:pPr>
            <a:r>
              <a:rPr lang="en-US" sz="1800" b="1" dirty="0">
                <a:solidFill>
                  <a:schemeClr val="tx1"/>
                </a:solidFill>
              </a:rPr>
              <a:t>Bẫy số âm: </a:t>
            </a:r>
            <a:pPr indent="0" marL="0">
              <a:spcAft>
                <a:spcPts val="800"/>
              </a:spcAft>
              <a:buNone/>
            </a:pPr>
            <a:r>
              <a:rPr lang="en-US" sz="1800" dirty="0">
                <a:solidFill>
                  <a:schemeClr val="tx1"/>
                </a:solidFill>
              </a:rPr>
              <a:t>dấu của số dư theo dấu số bị chia → -17 % 5 = -2</a:t>
            </a:r>
            <a:endParaRPr lang="en-US" sz="1800" dirty="0"/>
          </a:p>
          <a:p>
            <a:pPr indent="0" marL="0">
              <a:spcAft>
                <a:spcPts val="800"/>
              </a:spcAft>
              <a:buNone/>
            </a:pPr>
            <a:r>
              <a:rPr lang="en-US" sz="1800" b="1" dirty="0">
                <a:solidFill>
                  <a:schemeClr val="tx1"/>
                </a:solidFill>
              </a:rPr>
              <a:t>Số dư kiểu Toán: </a:t>
            </a:r>
            <a:pPr indent="0" marL="0">
              <a:spcAft>
                <a:spcPts val="800"/>
              </a:spcAft>
              <a:buNone/>
            </a:pPr>
            <a:r>
              <a:rPr lang="en-US" sz="1800" dirty="0">
                <a:solidFill>
                  <a:schemeClr val="tx1"/>
                </a:solidFill>
              </a:rPr>
              <a:t>((a % b) + b) % b</a:t>
            </a:r>
            <a:endParaRPr lang="en-US" sz="1800" dirty="0"/>
          </a:p>
        </p:txBody>
      </p:sp>
      <p:sp>
        <p:nvSpPr>
          <p:cNvPr id="4" name="code-bg-50"/>
          <p:cNvSpPr/>
          <p:nvPr/>
        </p:nvSpPr>
        <p:spPr>
          <a:xfrm>
            <a:off x="6309360" y="1463040"/>
            <a:ext cx="5349240" cy="3291840"/>
          </a:xfrm>
          <a:prstGeom prst="roundRect">
            <a:avLst>
              <a:gd name="adj" fmla="val 2778"/>
            </a:avLst>
          </a:prstGeom>
          <a:solidFill>
            <a:schemeClr val="tx1"/>
          </a:solidFill>
          <a:ln w="12700">
            <a:solidFill>
              <a:schemeClr val="tx1"/>
            </a:solidFill>
            <a:prstDash val="solid"/>
          </a:ln>
        </p:spPr>
      </p:sp>
      <p:sp>
        <p:nvSpPr>
          <p:cNvPr id="5" name="code-51"/>
          <p:cNvSpPr txBox="1"/>
          <p:nvPr/>
        </p:nvSpPr>
        <p:spPr>
          <a:xfrm>
            <a:off x="6537960" y="1627632"/>
            <a:ext cx="4892040" cy="2962656"/>
          </a:xfrm>
          <a:prstGeom prst="rect">
            <a:avLst/>
          </a:prstGeom>
          <a:noFill/>
          <a:ln/>
        </p:spPr>
        <p:txBody>
          <a:bodyPr wrap="square" lIns="0" tIns="0" rIns="0" bIns="0" rtlCol="0" anchor="t"/>
          <a:lstStyle/>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int a = 17, b = 5;</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cout &lt;&lt; a / b;    </a:t>
            </a:r>
            <a:pPr indent="0" marL="0">
              <a:lnSpc>
                <a:spcPct val="105000"/>
              </a:lnSpc>
              <a:buNone/>
            </a:pPr>
            <a:r>
              <a:rPr lang="en-US" sz="1500" dirty="0">
                <a:solidFill>
                  <a:schemeClr val="accent5"/>
                </a:solidFill>
                <a:latin typeface="Courier New" pitchFamily="34" charset="0"/>
                <a:ea typeface="Courier New" pitchFamily="34" charset="-122"/>
                <a:cs typeface="Courier New" pitchFamily="34" charset="-120"/>
              </a:rPr>
              <a:t>// 3</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cout &lt;&lt; a % b;    </a:t>
            </a:r>
            <a:pPr indent="0" marL="0">
              <a:lnSpc>
                <a:spcPct val="105000"/>
              </a:lnSpc>
              <a:buNone/>
            </a:pPr>
            <a:r>
              <a:rPr lang="en-US" sz="1500" dirty="0">
                <a:solidFill>
                  <a:schemeClr val="accent5"/>
                </a:solidFill>
                <a:latin typeface="Courier New" pitchFamily="34" charset="0"/>
                <a:ea typeface="Courier New" pitchFamily="34" charset="-122"/>
                <a:cs typeface="Courier New" pitchFamily="34" charset="-120"/>
              </a:rPr>
              <a:t>// 2</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cout &lt;&lt; -17 / 5;  </a:t>
            </a:r>
            <a:pPr indent="0" marL="0">
              <a:lnSpc>
                <a:spcPct val="105000"/>
              </a:lnSpc>
              <a:buNone/>
            </a:pPr>
            <a:r>
              <a:rPr lang="en-US" sz="1500" dirty="0">
                <a:solidFill>
                  <a:schemeClr val="accent5"/>
                </a:solidFill>
                <a:latin typeface="Courier New" pitchFamily="34" charset="0"/>
                <a:ea typeface="Courier New" pitchFamily="34" charset="-122"/>
                <a:cs typeface="Courier New" pitchFamily="34" charset="-120"/>
              </a:rPr>
              <a:t>// -3 (làm tròn về 0)</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cout &lt;&lt; -17 % 5;  </a:t>
            </a:r>
            <a:pPr indent="0" marL="0">
              <a:lnSpc>
                <a:spcPct val="105000"/>
              </a:lnSpc>
              <a:buNone/>
            </a:pPr>
            <a:r>
              <a:rPr lang="en-US" sz="1500" dirty="0">
                <a:solidFill>
                  <a:schemeClr val="accent5"/>
                </a:solidFill>
                <a:latin typeface="Courier New" pitchFamily="34" charset="0"/>
                <a:ea typeface="Courier New" pitchFamily="34" charset="-122"/>
                <a:cs typeface="Courier New" pitchFamily="34" charset="-120"/>
              </a:rPr>
              <a:t>// -2 (không phải 3!)</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int r = ((a % b) + b) % b;</a:t>
            </a:r>
            <a:endParaRPr lang="en-US" sz="1500" dirty="0"/>
          </a:p>
        </p:txBody>
      </p:sp>
      <p:sp>
        <p:nvSpPr>
          <p:cNvPr id="6" name="card-52"/>
          <p:cNvSpPr/>
          <p:nvPr/>
        </p:nvSpPr>
        <p:spPr>
          <a:xfrm>
            <a:off x="6309360" y="4983480"/>
            <a:ext cx="5349240" cy="1188720"/>
          </a:xfrm>
          <a:prstGeom prst="roundRect">
            <a:avLst>
              <a:gd name="adj" fmla="val 9231"/>
            </a:avLst>
          </a:prstGeom>
          <a:solidFill>
            <a:schemeClr val="bg2"/>
          </a:solidFill>
          <a:ln w="12700">
            <a:solidFill>
              <a:schemeClr val="bg2"/>
            </a:solidFill>
            <a:prstDash val="solid"/>
          </a:ln>
        </p:spPr>
      </p:sp>
      <p:sp>
        <p:nvSpPr>
          <p:cNvPr id="7" name="text-53"/>
          <p:cNvSpPr txBox="1"/>
          <p:nvPr/>
        </p:nvSpPr>
        <p:spPr>
          <a:xfrm>
            <a:off x="6583680" y="5120640"/>
            <a:ext cx="4846320" cy="914400"/>
          </a:xfrm>
          <a:prstGeom prst="rect">
            <a:avLst/>
          </a:prstGeom>
          <a:noFill/>
          <a:ln/>
        </p:spPr>
        <p:txBody>
          <a:bodyPr wrap="square" lIns="0" tIns="0" rIns="0" bIns="0" rtlCol="0" anchor="ctr"/>
          <a:lstStyle/>
          <a:p>
            <a:pPr indent="0" marL="0">
              <a:buNone/>
            </a:pPr>
            <a:r>
              <a:rPr lang="en-US" sz="1500" dirty="0">
                <a:solidFill>
                  <a:schemeClr val="accent4"/>
                </a:solidFill>
              </a:rPr>
              <a:t>Kiểm tra số lẻ: viết n % 2 != 0, đừng viết n % 2 == 1 (sai khi n âm).</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Lấy dư ở mỗi bước để số không bị tràn</a:t>
            </a:r>
            <a:endParaRPr lang="en-US" sz="3400" dirty="0"/>
          </a:p>
        </p:txBody>
      </p:sp>
      <p:sp>
        <p:nvSpPr>
          <p:cNvPr id="3" name="card-54"/>
          <p:cNvSpPr/>
          <p:nvPr/>
        </p:nvSpPr>
        <p:spPr>
          <a:xfrm>
            <a:off x="548640" y="1463040"/>
            <a:ext cx="5486400" cy="2651760"/>
          </a:xfrm>
          <a:prstGeom prst="roundRect">
            <a:avLst>
              <a:gd name="adj" fmla="val 4138"/>
            </a:avLst>
          </a:prstGeom>
          <a:solidFill>
            <a:schemeClr val="bg2"/>
          </a:solidFill>
          <a:ln w="12700">
            <a:solidFill>
              <a:schemeClr val="bg2"/>
            </a:solidFill>
            <a:prstDash val="solid"/>
          </a:ln>
        </p:spPr>
      </p:sp>
      <p:sp>
        <p:nvSpPr>
          <p:cNvPr id="4" name="text-55"/>
          <p:cNvSpPr txBox="1"/>
          <p:nvPr/>
        </p:nvSpPr>
        <p:spPr>
          <a:xfrm>
            <a:off x="822960" y="1645920"/>
            <a:ext cx="4937760" cy="365760"/>
          </a:xfrm>
          <a:prstGeom prst="rect">
            <a:avLst/>
          </a:prstGeom>
          <a:noFill/>
          <a:ln/>
        </p:spPr>
        <p:txBody>
          <a:bodyPr wrap="square" lIns="0" tIns="0" rIns="0" bIns="0" rtlCol="0" anchor="t"/>
          <a:lstStyle/>
          <a:p>
            <a:pPr indent="0" marL="0">
              <a:buNone/>
            </a:pPr>
            <a:r>
              <a:rPr lang="en-US" sz="1800" b="1" dirty="0">
                <a:solidFill>
                  <a:schemeClr val="tx2"/>
                </a:solidFill>
              </a:rPr>
              <a:t>Tính chất modulo</a:t>
            </a:r>
            <a:endParaRPr lang="en-US" sz="1800" dirty="0"/>
          </a:p>
        </p:txBody>
      </p:sp>
      <p:sp>
        <p:nvSpPr>
          <p:cNvPr id="5" name="text-56"/>
          <p:cNvSpPr txBox="1"/>
          <p:nvPr/>
        </p:nvSpPr>
        <p:spPr>
          <a:xfrm>
            <a:off x="822960" y="2103120"/>
            <a:ext cx="5029200" cy="1920240"/>
          </a:xfrm>
          <a:prstGeom prst="rect">
            <a:avLst/>
          </a:prstGeom>
          <a:noFill/>
          <a:ln/>
        </p:spPr>
        <p:txBody>
          <a:bodyPr wrap="square" lIns="0" tIns="0" rIns="0" bIns="0" rtlCol="0" anchor="t"/>
          <a:lstStyle/>
          <a:p>
            <a:pPr indent="0" marL="0">
              <a:spcAft>
                <a:spcPts val="800"/>
              </a:spcAft>
              <a:buNone/>
            </a:pPr>
            <a:r>
              <a:rPr lang="en-US" sz="1600" dirty="0">
                <a:solidFill>
                  <a:schemeClr val="tx1"/>
                </a:solidFill>
                <a:latin typeface="Courier New" pitchFamily="34" charset="0"/>
                <a:ea typeface="Courier New" pitchFamily="34" charset="-122"/>
                <a:cs typeface="Courier New" pitchFamily="34" charset="-120"/>
              </a:rPr>
              <a:t>(a + b) % m = (a%m + b%m) % m</a:t>
            </a:r>
            <a:endParaRPr lang="en-US" sz="1600" dirty="0"/>
          </a:p>
          <a:p>
            <a:pPr indent="0" marL="0">
              <a:spcAft>
                <a:spcPts val="800"/>
              </a:spcAft>
              <a:buNone/>
            </a:pPr>
            <a:r>
              <a:rPr lang="en-US" sz="1600" dirty="0">
                <a:solidFill>
                  <a:schemeClr val="tx1"/>
                </a:solidFill>
                <a:latin typeface="Courier New" pitchFamily="34" charset="0"/>
                <a:ea typeface="Courier New" pitchFamily="34" charset="-122"/>
                <a:cs typeface="Courier New" pitchFamily="34" charset="-120"/>
              </a:rPr>
              <a:t>(a - b) % m = (a%m - b%m + m) % m</a:t>
            </a:r>
            <a:endParaRPr lang="en-US" sz="1600" dirty="0"/>
          </a:p>
          <a:p>
            <a:pPr indent="0" marL="0">
              <a:spcAft>
                <a:spcPts val="800"/>
              </a:spcAft>
              <a:buNone/>
            </a:pPr>
            <a:r>
              <a:rPr lang="en-US" sz="1600" dirty="0">
                <a:solidFill>
                  <a:schemeClr val="tx1"/>
                </a:solidFill>
                <a:latin typeface="Courier New" pitchFamily="34" charset="0"/>
                <a:ea typeface="Courier New" pitchFamily="34" charset="-122"/>
                <a:cs typeface="Courier New" pitchFamily="34" charset="-120"/>
              </a:rPr>
              <a:t>(a * b) % m = (a%m) * (b%m) % m</a:t>
            </a:r>
            <a:endParaRPr lang="en-US" sz="1600" dirty="0"/>
          </a:p>
          <a:p>
            <a:pPr indent="0" marL="0">
              <a:spcAft>
                <a:spcPts val="800"/>
              </a:spcAft>
              <a:buNone/>
            </a:pPr>
            <a:r>
              <a:rPr lang="en-US" sz="1600" b="1" dirty="0">
                <a:solidFill>
                  <a:schemeClr val="accent4"/>
                </a:solidFill>
                <a:latin typeface="Courier New" pitchFamily="34" charset="0"/>
                <a:ea typeface="Courier New" pitchFamily="34" charset="-122"/>
                <a:cs typeface="Courier New" pitchFamily="34" charset="-120"/>
              </a:rPr>
              <a:t>Phép CHIA không có tính chất này!</a:t>
            </a:r>
            <a:endParaRPr lang="en-US" sz="1600" dirty="0"/>
          </a:p>
        </p:txBody>
      </p:sp>
      <p:sp>
        <p:nvSpPr>
          <p:cNvPr id="6" name="card-57"/>
          <p:cNvSpPr/>
          <p:nvPr/>
        </p:nvSpPr>
        <p:spPr>
          <a:xfrm>
            <a:off x="6355080" y="1463040"/>
            <a:ext cx="2514600" cy="2651760"/>
          </a:xfrm>
          <a:prstGeom prst="roundRect">
            <a:avLst>
              <a:gd name="adj" fmla="val 4364"/>
            </a:avLst>
          </a:prstGeom>
          <a:solidFill>
            <a:schemeClr val="bg2"/>
          </a:solidFill>
          <a:ln w="12700">
            <a:solidFill>
              <a:schemeClr val="bg2"/>
            </a:solidFill>
            <a:prstDash val="solid"/>
          </a:ln>
        </p:spPr>
      </p:sp>
      <p:sp>
        <p:nvSpPr>
          <p:cNvPr id="7" name="text-58"/>
          <p:cNvSpPr txBox="1"/>
          <p:nvPr/>
        </p:nvSpPr>
        <p:spPr>
          <a:xfrm>
            <a:off x="6583680" y="1645920"/>
            <a:ext cx="2103120" cy="365760"/>
          </a:xfrm>
          <a:prstGeom prst="rect">
            <a:avLst/>
          </a:prstGeom>
          <a:noFill/>
          <a:ln/>
        </p:spPr>
        <p:txBody>
          <a:bodyPr wrap="square" lIns="0" tIns="0" rIns="0" bIns="0" rtlCol="0" anchor="t"/>
          <a:lstStyle/>
          <a:p>
            <a:pPr indent="0" marL="0">
              <a:buNone/>
            </a:pPr>
            <a:r>
              <a:rPr lang="en-US" sz="1600" b="1" dirty="0">
                <a:solidFill>
                  <a:schemeClr val="tx2"/>
                </a:solidFill>
                <a:latin typeface="Courier New" pitchFamily="34" charset="0"/>
                <a:ea typeface="Courier New" pitchFamily="34" charset="-122"/>
                <a:cs typeface="Courier New" pitchFamily="34" charset="-120"/>
              </a:rPr>
              <a:t>int</a:t>
            </a:r>
            <a:endParaRPr lang="en-US" sz="1600" dirty="0"/>
          </a:p>
        </p:txBody>
      </p:sp>
      <p:sp>
        <p:nvSpPr>
          <p:cNvPr id="8" name="text-59"/>
          <p:cNvSpPr txBox="1"/>
          <p:nvPr/>
        </p:nvSpPr>
        <p:spPr>
          <a:xfrm>
            <a:off x="6583680" y="2148840"/>
            <a:ext cx="2194560" cy="914400"/>
          </a:xfrm>
          <a:prstGeom prst="rect">
            <a:avLst/>
          </a:prstGeom>
          <a:noFill/>
          <a:ln/>
        </p:spPr>
        <p:txBody>
          <a:bodyPr wrap="square" lIns="0" tIns="0" rIns="0" bIns="0" rtlCol="0" anchor="t"/>
          <a:lstStyle/>
          <a:p>
            <a:pPr indent="0" marL="0">
              <a:buNone/>
            </a:pPr>
            <a:r>
              <a:rPr lang="en-US" sz="3600" b="1" dirty="0">
                <a:solidFill>
                  <a:schemeClr val="accent4"/>
                </a:solidFill>
                <a:latin typeface="Cambria" pitchFamily="34" charset="0"/>
                <a:ea typeface="Cambria" pitchFamily="34" charset="-122"/>
                <a:cs typeface="Cambria" pitchFamily="34" charset="-120"/>
              </a:rPr>
              <a:t>2,1·10⁹</a:t>
            </a:r>
            <a:endParaRPr lang="en-US" sz="3600" dirty="0"/>
          </a:p>
        </p:txBody>
      </p:sp>
      <p:sp>
        <p:nvSpPr>
          <p:cNvPr id="9" name="text-60"/>
          <p:cNvSpPr txBox="1"/>
          <p:nvPr/>
        </p:nvSpPr>
        <p:spPr>
          <a:xfrm>
            <a:off x="6583680" y="3200400"/>
            <a:ext cx="2103120" cy="548640"/>
          </a:xfrm>
          <a:prstGeom prst="rect">
            <a:avLst/>
          </a:prstGeom>
          <a:noFill/>
          <a:ln/>
        </p:spPr>
        <p:txBody>
          <a:bodyPr wrap="square" lIns="0" tIns="0" rIns="0" bIns="0" rtlCol="0" anchor="t"/>
          <a:lstStyle/>
          <a:p>
            <a:pPr indent="0" marL="0">
              <a:buNone/>
            </a:pPr>
            <a:r>
              <a:rPr lang="en-US" sz="1300" dirty="0">
                <a:solidFill>
                  <a:schemeClr val="tx2"/>
                </a:solidFill>
              </a:rPr>
              <a:t>giá trị lớn nhất xấp xỉ</a:t>
            </a:r>
            <a:endParaRPr lang="en-US" sz="1300" dirty="0"/>
          </a:p>
        </p:txBody>
      </p:sp>
      <p:sp>
        <p:nvSpPr>
          <p:cNvPr id="10" name="card-61"/>
          <p:cNvSpPr/>
          <p:nvPr/>
        </p:nvSpPr>
        <p:spPr>
          <a:xfrm>
            <a:off x="9144000" y="1463040"/>
            <a:ext cx="2514600" cy="2651760"/>
          </a:xfrm>
          <a:prstGeom prst="roundRect">
            <a:avLst>
              <a:gd name="adj" fmla="val 4364"/>
            </a:avLst>
          </a:prstGeom>
          <a:solidFill>
            <a:schemeClr val="bg2"/>
          </a:solidFill>
          <a:ln w="12700">
            <a:solidFill>
              <a:schemeClr val="bg2"/>
            </a:solidFill>
            <a:prstDash val="solid"/>
          </a:ln>
        </p:spPr>
      </p:sp>
      <p:sp>
        <p:nvSpPr>
          <p:cNvPr id="11" name="text-62"/>
          <p:cNvSpPr txBox="1"/>
          <p:nvPr/>
        </p:nvSpPr>
        <p:spPr>
          <a:xfrm>
            <a:off x="9372600" y="1645920"/>
            <a:ext cx="2103120" cy="365760"/>
          </a:xfrm>
          <a:prstGeom prst="rect">
            <a:avLst/>
          </a:prstGeom>
          <a:noFill/>
          <a:ln/>
        </p:spPr>
        <p:txBody>
          <a:bodyPr wrap="square" lIns="0" tIns="0" rIns="0" bIns="0" rtlCol="0" anchor="t"/>
          <a:lstStyle/>
          <a:p>
            <a:pPr indent="0" marL="0">
              <a:buNone/>
            </a:pPr>
            <a:r>
              <a:rPr lang="en-US" sz="1600" b="1" dirty="0">
                <a:solidFill>
                  <a:schemeClr val="tx2"/>
                </a:solidFill>
                <a:latin typeface="Courier New" pitchFamily="34" charset="0"/>
                <a:ea typeface="Courier New" pitchFamily="34" charset="-122"/>
                <a:cs typeface="Courier New" pitchFamily="34" charset="-120"/>
              </a:rPr>
              <a:t>long long</a:t>
            </a:r>
            <a:endParaRPr lang="en-US" sz="1600" dirty="0"/>
          </a:p>
        </p:txBody>
      </p:sp>
      <p:sp>
        <p:nvSpPr>
          <p:cNvPr id="12" name="text-63"/>
          <p:cNvSpPr txBox="1"/>
          <p:nvPr/>
        </p:nvSpPr>
        <p:spPr>
          <a:xfrm>
            <a:off x="9372600" y="2148840"/>
            <a:ext cx="2194560" cy="914400"/>
          </a:xfrm>
          <a:prstGeom prst="rect">
            <a:avLst/>
          </a:prstGeom>
          <a:noFill/>
          <a:ln/>
        </p:spPr>
        <p:txBody>
          <a:bodyPr wrap="square" lIns="0" tIns="0" rIns="0" bIns="0" rtlCol="0" anchor="t"/>
          <a:lstStyle/>
          <a:p>
            <a:pPr indent="0" marL="0">
              <a:buNone/>
            </a:pPr>
            <a:r>
              <a:rPr lang="en-US" sz="3600" b="1" dirty="0">
                <a:solidFill>
                  <a:schemeClr val="accent3"/>
                </a:solidFill>
                <a:latin typeface="Cambria" pitchFamily="34" charset="0"/>
                <a:ea typeface="Cambria" pitchFamily="34" charset="-122"/>
                <a:cs typeface="Cambria" pitchFamily="34" charset="-120"/>
              </a:rPr>
              <a:t>9,2·10¹⁸</a:t>
            </a:r>
            <a:endParaRPr lang="en-US" sz="3600" dirty="0"/>
          </a:p>
        </p:txBody>
      </p:sp>
      <p:sp>
        <p:nvSpPr>
          <p:cNvPr id="13" name="text-64"/>
          <p:cNvSpPr txBox="1"/>
          <p:nvPr/>
        </p:nvSpPr>
        <p:spPr>
          <a:xfrm>
            <a:off x="9372600" y="3200400"/>
            <a:ext cx="2103120" cy="548640"/>
          </a:xfrm>
          <a:prstGeom prst="rect">
            <a:avLst/>
          </a:prstGeom>
          <a:noFill/>
          <a:ln/>
        </p:spPr>
        <p:txBody>
          <a:bodyPr wrap="square" lIns="0" tIns="0" rIns="0" bIns="0" rtlCol="0" anchor="t"/>
          <a:lstStyle/>
          <a:p>
            <a:pPr indent="0" marL="0">
              <a:buNone/>
            </a:pPr>
            <a:r>
              <a:rPr lang="en-US" sz="1300" dirty="0">
                <a:solidFill>
                  <a:schemeClr val="tx2"/>
                </a:solidFill>
              </a:rPr>
              <a:t>giá trị lớn nhất xấp xỉ</a:t>
            </a:r>
            <a:endParaRPr lang="en-US" sz="1300" dirty="0"/>
          </a:p>
        </p:txBody>
      </p:sp>
      <p:sp>
        <p:nvSpPr>
          <p:cNvPr id="14" name="code-bg-65"/>
          <p:cNvSpPr/>
          <p:nvPr/>
        </p:nvSpPr>
        <p:spPr>
          <a:xfrm>
            <a:off x="548640" y="4389120"/>
            <a:ext cx="11109960" cy="1783080"/>
          </a:xfrm>
          <a:prstGeom prst="roundRect">
            <a:avLst>
              <a:gd name="adj" fmla="val 5128"/>
            </a:avLst>
          </a:prstGeom>
          <a:solidFill>
            <a:schemeClr val="tx1"/>
          </a:solidFill>
          <a:ln w="12700">
            <a:solidFill>
              <a:schemeClr val="tx1"/>
            </a:solidFill>
            <a:prstDash val="solid"/>
          </a:ln>
        </p:spPr>
      </p:sp>
      <p:sp>
        <p:nvSpPr>
          <p:cNvPr id="15" name="code-66"/>
          <p:cNvSpPr txBox="1"/>
          <p:nvPr/>
        </p:nvSpPr>
        <p:spPr>
          <a:xfrm>
            <a:off x="777240" y="4553712"/>
            <a:ext cx="10652760" cy="1453896"/>
          </a:xfrm>
          <a:prstGeom prst="rect">
            <a:avLst/>
          </a:prstGeom>
          <a:noFill/>
          <a:ln/>
        </p:spPr>
        <p:txBody>
          <a:bodyPr wrap="square" lIns="0" tIns="0" rIns="0" bIns="0" rtlCol="0" anchor="t"/>
          <a:lstStyle/>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const long long MOD = 1000000007;</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long long tich = (a % MOD) * (b % MOD) % MOD;   </a:t>
            </a:r>
            <a:pPr indent="0" marL="0">
              <a:lnSpc>
                <a:spcPct val="105000"/>
              </a:lnSpc>
              <a:buNone/>
            </a:pPr>
            <a:r>
              <a:rPr lang="en-US" sz="1500" dirty="0">
                <a:solidFill>
                  <a:schemeClr val="accent5"/>
                </a:solidFill>
                <a:latin typeface="Courier New" pitchFamily="34" charset="0"/>
                <a:ea typeface="Courier New" pitchFamily="34" charset="-122"/>
                <a:cs typeface="Courier New" pitchFamily="34" charset="-120"/>
              </a:rPr>
              <a:t>// mỗi thừa số &lt; MOD → tích &lt; 10^18</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long long z = 1LL * 100000 * 100000;            </a:t>
            </a:r>
            <a:pPr indent="0" marL="0">
              <a:lnSpc>
                <a:spcPct val="105000"/>
              </a:lnSpc>
              <a:buNone/>
            </a:pPr>
            <a:r>
              <a:rPr lang="en-US" sz="1500" dirty="0">
                <a:solidFill>
                  <a:schemeClr val="accent5"/>
                </a:solidFill>
                <a:latin typeface="Courier New" pitchFamily="34" charset="0"/>
                <a:ea typeface="Courier New" pitchFamily="34" charset="-122"/>
                <a:cs typeface="Courier New" pitchFamily="34" charset="-120"/>
              </a:rPr>
              <a:t>// 1LL ép phép nhân thành long long</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Đếm bội trong đoạn: công thức O(1)</a:t>
            </a:r>
            <a:endParaRPr lang="en-US" sz="3400" dirty="0"/>
          </a:p>
        </p:txBody>
      </p:sp>
      <p:sp>
        <p:nvSpPr>
          <p:cNvPr id="3" name="text-67"/>
          <p:cNvSpPr txBox="1"/>
          <p:nvPr/>
        </p:nvSpPr>
        <p:spPr>
          <a:xfrm>
            <a:off x="548640" y="1417320"/>
            <a:ext cx="10972800" cy="457200"/>
          </a:xfrm>
          <a:prstGeom prst="rect">
            <a:avLst/>
          </a:prstGeom>
          <a:noFill/>
          <a:ln/>
        </p:spPr>
        <p:txBody>
          <a:bodyPr wrap="square" lIns="0" tIns="0" rIns="0" bIns="0" rtlCol="0" anchor="t"/>
          <a:lstStyle/>
          <a:p>
            <a:pPr indent="0" marL="0">
              <a:buNone/>
            </a:pPr>
            <a:r>
              <a:rPr lang="en-US" sz="1800" dirty="0">
                <a:solidFill>
                  <a:schemeClr val="tx1"/>
                </a:solidFill>
              </a:rPr>
              <a:t>Trong [1, n] có đúng ⌊n / k⌋ số chia hết cho k. Suy ra trong đoạn [a, b]:</a:t>
            </a:r>
            <a:endParaRPr lang="en-US" sz="1800" dirty="0"/>
          </a:p>
        </p:txBody>
      </p:sp>
      <p:sp>
        <p:nvSpPr>
          <p:cNvPr id="4" name="card-68"/>
          <p:cNvSpPr/>
          <p:nvPr/>
        </p:nvSpPr>
        <p:spPr>
          <a:xfrm>
            <a:off x="548640" y="2057400"/>
            <a:ext cx="11109960" cy="1188720"/>
          </a:xfrm>
          <a:prstGeom prst="roundRect">
            <a:avLst>
              <a:gd name="adj" fmla="val 9231"/>
            </a:avLst>
          </a:prstGeom>
          <a:solidFill>
            <a:schemeClr val="bg2"/>
          </a:solidFill>
          <a:ln w="12700">
            <a:solidFill>
              <a:schemeClr val="bg2"/>
            </a:solidFill>
            <a:prstDash val="solid"/>
          </a:ln>
        </p:spPr>
      </p:sp>
      <p:sp>
        <p:nvSpPr>
          <p:cNvPr id="5" name="text-69"/>
          <p:cNvSpPr txBox="1"/>
          <p:nvPr/>
        </p:nvSpPr>
        <p:spPr>
          <a:xfrm>
            <a:off x="822960" y="2057400"/>
            <a:ext cx="10607040" cy="1188720"/>
          </a:xfrm>
          <a:prstGeom prst="rect">
            <a:avLst/>
          </a:prstGeom>
          <a:noFill/>
          <a:ln/>
        </p:spPr>
        <p:txBody>
          <a:bodyPr wrap="square" lIns="0" tIns="0" rIns="0" bIns="0" rtlCol="0" anchor="ctr"/>
          <a:lstStyle/>
          <a:p>
            <a:pPr algn="ctr" indent="0" marL="0">
              <a:buNone/>
            </a:pPr>
            <a:r>
              <a:rPr lang="en-US" sz="3400" b="1" dirty="0">
                <a:solidFill>
                  <a:schemeClr val="tx2"/>
                </a:solidFill>
                <a:latin typeface="Courier New" pitchFamily="34" charset="0"/>
                <a:ea typeface="Courier New" pitchFamily="34" charset="-122"/>
                <a:cs typeface="Courier New" pitchFamily="34" charset="-120"/>
              </a:rPr>
              <a:t>đáp án  =  b/k  −  (a−1)/k</a:t>
            </a:r>
            <a:endParaRPr lang="en-US" sz="3400" dirty="0"/>
          </a:p>
        </p:txBody>
      </p:sp>
      <p:sp>
        <p:nvSpPr>
          <p:cNvPr id="6" name="badge-70"/>
          <p:cNvSpPr/>
          <p:nvPr/>
        </p:nvSpPr>
        <p:spPr>
          <a:xfrm>
            <a:off x="548640" y="3703320"/>
            <a:ext cx="548640" cy="548640"/>
          </a:xfrm>
          <a:prstGeom prst="ellipse">
            <a:avLst/>
          </a:prstGeom>
          <a:solidFill>
            <a:schemeClr val="accent1"/>
          </a:solidFill>
          <a:ln w="12700">
            <a:solidFill>
              <a:schemeClr val="accent1"/>
            </a:solidFill>
            <a:prstDash val="solid"/>
          </a:ln>
        </p:spPr>
      </p:sp>
      <p:sp>
        <p:nvSpPr>
          <p:cNvPr id="7" name="badge-text-71"/>
          <p:cNvSpPr txBox="1"/>
          <p:nvPr/>
        </p:nvSpPr>
        <p:spPr>
          <a:xfrm>
            <a:off x="548640" y="370332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1</a:t>
            </a:r>
            <a:endParaRPr lang="en-US" sz="1800" dirty="0"/>
          </a:p>
        </p:txBody>
      </p:sp>
      <p:sp>
        <p:nvSpPr>
          <p:cNvPr id="8" name="text-72"/>
          <p:cNvSpPr txBox="1"/>
          <p:nvPr/>
        </p:nvSpPr>
        <p:spPr>
          <a:xfrm>
            <a:off x="1280160" y="3611880"/>
            <a:ext cx="2834640" cy="731520"/>
          </a:xfrm>
          <a:prstGeom prst="rect">
            <a:avLst/>
          </a:prstGeom>
          <a:noFill/>
          <a:ln/>
        </p:spPr>
        <p:txBody>
          <a:bodyPr wrap="square" lIns="0" tIns="0" rIns="0" bIns="0" rtlCol="0" anchor="ctr"/>
          <a:lstStyle/>
          <a:p>
            <a:pPr indent="0" marL="0">
              <a:buNone/>
            </a:pPr>
            <a:r>
              <a:rPr lang="en-US" sz="2600" b="1" dirty="0">
                <a:solidFill>
                  <a:schemeClr val="tx1"/>
                </a:solidFill>
                <a:latin typeface="Courier New" pitchFamily="34" charset="0"/>
                <a:ea typeface="Courier New" pitchFamily="34" charset="-122"/>
                <a:cs typeface="Courier New" pitchFamily="34" charset="-120"/>
              </a:rPr>
              <a:t>100 / 7 = 14</a:t>
            </a:r>
            <a:endParaRPr lang="en-US" sz="2600" dirty="0"/>
          </a:p>
        </p:txBody>
      </p:sp>
      <p:sp>
        <p:nvSpPr>
          <p:cNvPr id="9" name="text-73"/>
          <p:cNvSpPr txBox="1"/>
          <p:nvPr/>
        </p:nvSpPr>
        <p:spPr>
          <a:xfrm>
            <a:off x="1280160" y="4389120"/>
            <a:ext cx="2834640" cy="457200"/>
          </a:xfrm>
          <a:prstGeom prst="rect">
            <a:avLst/>
          </a:prstGeom>
          <a:noFill/>
          <a:ln/>
        </p:spPr>
        <p:txBody>
          <a:bodyPr wrap="square" lIns="0" tIns="0" rIns="0" bIns="0" rtlCol="0" anchor="t"/>
          <a:lstStyle/>
          <a:p>
            <a:pPr indent="0" marL="0">
              <a:buNone/>
            </a:pPr>
            <a:r>
              <a:rPr lang="en-US" sz="1500" dirty="0">
                <a:solidFill>
                  <a:schemeClr val="tx2"/>
                </a:solidFill>
              </a:rPr>
              <a:t>bội của 7 trong [1, 100]</a:t>
            </a:r>
            <a:endParaRPr lang="en-US" sz="1500" dirty="0"/>
          </a:p>
        </p:txBody>
      </p:sp>
      <p:sp>
        <p:nvSpPr>
          <p:cNvPr id="10" name="badge-74"/>
          <p:cNvSpPr/>
          <p:nvPr/>
        </p:nvSpPr>
        <p:spPr>
          <a:xfrm>
            <a:off x="4343400" y="3703320"/>
            <a:ext cx="548640" cy="548640"/>
          </a:xfrm>
          <a:prstGeom prst="ellipse">
            <a:avLst/>
          </a:prstGeom>
          <a:solidFill>
            <a:schemeClr val="accent1"/>
          </a:solidFill>
          <a:ln w="12700">
            <a:solidFill>
              <a:schemeClr val="accent1"/>
            </a:solidFill>
            <a:prstDash val="solid"/>
          </a:ln>
        </p:spPr>
      </p:sp>
      <p:sp>
        <p:nvSpPr>
          <p:cNvPr id="11" name="badge-text-75"/>
          <p:cNvSpPr txBox="1"/>
          <p:nvPr/>
        </p:nvSpPr>
        <p:spPr>
          <a:xfrm>
            <a:off x="4343400" y="370332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2</a:t>
            </a:r>
            <a:endParaRPr lang="en-US" sz="1800" dirty="0"/>
          </a:p>
        </p:txBody>
      </p:sp>
      <p:sp>
        <p:nvSpPr>
          <p:cNvPr id="12" name="text-76"/>
          <p:cNvSpPr txBox="1"/>
          <p:nvPr/>
        </p:nvSpPr>
        <p:spPr>
          <a:xfrm>
            <a:off x="5074920" y="3611880"/>
            <a:ext cx="2834640" cy="731520"/>
          </a:xfrm>
          <a:prstGeom prst="rect">
            <a:avLst/>
          </a:prstGeom>
          <a:noFill/>
          <a:ln/>
        </p:spPr>
        <p:txBody>
          <a:bodyPr wrap="square" lIns="0" tIns="0" rIns="0" bIns="0" rtlCol="0" anchor="ctr"/>
          <a:lstStyle/>
          <a:p>
            <a:pPr indent="0" marL="0">
              <a:buNone/>
            </a:pPr>
            <a:r>
              <a:rPr lang="en-US" sz="2600" b="1" dirty="0">
                <a:solidFill>
                  <a:schemeClr val="tx1"/>
                </a:solidFill>
                <a:latin typeface="Courier New" pitchFamily="34" charset="0"/>
                <a:ea typeface="Courier New" pitchFamily="34" charset="-122"/>
                <a:cs typeface="Courier New" pitchFamily="34" charset="-120"/>
              </a:rPr>
              <a:t>9 / 7 = 1</a:t>
            </a:r>
            <a:endParaRPr lang="en-US" sz="2600" dirty="0"/>
          </a:p>
        </p:txBody>
      </p:sp>
      <p:sp>
        <p:nvSpPr>
          <p:cNvPr id="13" name="text-77"/>
          <p:cNvSpPr txBox="1"/>
          <p:nvPr/>
        </p:nvSpPr>
        <p:spPr>
          <a:xfrm>
            <a:off x="5074920" y="4389120"/>
            <a:ext cx="2834640" cy="457200"/>
          </a:xfrm>
          <a:prstGeom prst="rect">
            <a:avLst/>
          </a:prstGeom>
          <a:noFill/>
          <a:ln/>
        </p:spPr>
        <p:txBody>
          <a:bodyPr wrap="square" lIns="0" tIns="0" rIns="0" bIns="0" rtlCol="0" anchor="t"/>
          <a:lstStyle/>
          <a:p>
            <a:pPr indent="0" marL="0">
              <a:buNone/>
            </a:pPr>
            <a:r>
              <a:rPr lang="en-US" sz="1500" dirty="0">
                <a:solidFill>
                  <a:schemeClr val="tx2"/>
                </a:solidFill>
              </a:rPr>
              <a:t>bội của 7 trong [1, 9]</a:t>
            </a:r>
            <a:endParaRPr lang="en-US" sz="1500" dirty="0"/>
          </a:p>
        </p:txBody>
      </p:sp>
      <p:sp>
        <p:nvSpPr>
          <p:cNvPr id="14" name="badge-78"/>
          <p:cNvSpPr/>
          <p:nvPr/>
        </p:nvSpPr>
        <p:spPr>
          <a:xfrm>
            <a:off x="8138160" y="3703320"/>
            <a:ext cx="548640" cy="548640"/>
          </a:xfrm>
          <a:prstGeom prst="ellipse">
            <a:avLst/>
          </a:prstGeom>
          <a:solidFill>
            <a:schemeClr val="accent1"/>
          </a:solidFill>
          <a:ln w="12700">
            <a:solidFill>
              <a:schemeClr val="accent1"/>
            </a:solidFill>
            <a:prstDash val="solid"/>
          </a:ln>
        </p:spPr>
      </p:sp>
      <p:sp>
        <p:nvSpPr>
          <p:cNvPr id="15" name="badge-text-79"/>
          <p:cNvSpPr txBox="1"/>
          <p:nvPr/>
        </p:nvSpPr>
        <p:spPr>
          <a:xfrm>
            <a:off x="8138160" y="370332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3</a:t>
            </a:r>
            <a:endParaRPr lang="en-US" sz="1800" dirty="0"/>
          </a:p>
        </p:txBody>
      </p:sp>
      <p:sp>
        <p:nvSpPr>
          <p:cNvPr id="16" name="text-80"/>
          <p:cNvSpPr txBox="1"/>
          <p:nvPr/>
        </p:nvSpPr>
        <p:spPr>
          <a:xfrm>
            <a:off x="8869680" y="3611880"/>
            <a:ext cx="2834640" cy="731520"/>
          </a:xfrm>
          <a:prstGeom prst="rect">
            <a:avLst/>
          </a:prstGeom>
          <a:noFill/>
          <a:ln/>
        </p:spPr>
        <p:txBody>
          <a:bodyPr wrap="square" lIns="0" tIns="0" rIns="0" bIns="0" rtlCol="0" anchor="ctr"/>
          <a:lstStyle/>
          <a:p>
            <a:pPr indent="0" marL="0">
              <a:buNone/>
            </a:pPr>
            <a:r>
              <a:rPr lang="en-US" sz="2600" b="1" dirty="0">
                <a:solidFill>
                  <a:schemeClr val="tx1"/>
                </a:solidFill>
                <a:latin typeface="Courier New" pitchFamily="34" charset="0"/>
                <a:ea typeface="Courier New" pitchFamily="34" charset="-122"/>
                <a:cs typeface="Courier New" pitchFamily="34" charset="-120"/>
              </a:rPr>
              <a:t>14 − 1 = 13</a:t>
            </a:r>
            <a:endParaRPr lang="en-US" sz="2600" dirty="0"/>
          </a:p>
        </p:txBody>
      </p:sp>
      <p:sp>
        <p:nvSpPr>
          <p:cNvPr id="17" name="text-81"/>
          <p:cNvSpPr txBox="1"/>
          <p:nvPr/>
        </p:nvSpPr>
        <p:spPr>
          <a:xfrm>
            <a:off x="8869680" y="4389120"/>
            <a:ext cx="2834640" cy="457200"/>
          </a:xfrm>
          <a:prstGeom prst="rect">
            <a:avLst/>
          </a:prstGeom>
          <a:noFill/>
          <a:ln/>
        </p:spPr>
        <p:txBody>
          <a:bodyPr wrap="square" lIns="0" tIns="0" rIns="0" bIns="0" rtlCol="0" anchor="t"/>
          <a:lstStyle/>
          <a:p>
            <a:pPr indent="0" marL="0">
              <a:buNone/>
            </a:pPr>
            <a:r>
              <a:rPr lang="en-US" sz="1500" dirty="0">
                <a:solidFill>
                  <a:schemeClr val="tx2"/>
                </a:solidFill>
              </a:rPr>
              <a:t>bội của 7 trong [10, 100]</a:t>
            </a:r>
            <a:endParaRPr lang="en-US" sz="1500" dirty="0"/>
          </a:p>
        </p:txBody>
      </p:sp>
      <p:sp>
        <p:nvSpPr>
          <p:cNvPr id="18" name="text-82"/>
          <p:cNvSpPr txBox="1"/>
          <p:nvPr/>
        </p:nvSpPr>
        <p:spPr>
          <a:xfrm>
            <a:off x="548640" y="5257800"/>
            <a:ext cx="11064240" cy="548640"/>
          </a:xfrm>
          <a:prstGeom prst="rect">
            <a:avLst/>
          </a:prstGeom>
          <a:noFill/>
          <a:ln/>
        </p:spPr>
        <p:txBody>
          <a:bodyPr wrap="square" lIns="0" tIns="0" rIns="0" bIns="0" rtlCol="0" anchor="t"/>
          <a:lstStyle/>
          <a:p>
            <a:pPr indent="0" marL="0">
              <a:buNone/>
            </a:pPr>
            <a:r>
              <a:rPr lang="en-US" sz="1600" i="1" dirty="0">
                <a:solidFill>
                  <a:schemeClr val="accent2"/>
                </a:solidFill>
              </a:rPr>
              <a:t>Mở rộng ★ (bao hàm – loại trừ): số chia hết cho 2 HOẶC 3 trong [1, 100] = 50 + 33 − 16 = 67</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ec-num-bg-83"/>
          <p:cNvSpPr/>
          <p:nvPr/>
        </p:nvSpPr>
        <p:spPr>
          <a:xfrm>
            <a:off x="822960" y="2331720"/>
            <a:ext cx="1463040" cy="1463040"/>
          </a:xfrm>
          <a:prstGeom prst="ellipse">
            <a:avLst/>
          </a:prstGeom>
          <a:solidFill>
            <a:schemeClr val="accent1"/>
          </a:solidFill>
          <a:ln w="12700">
            <a:solidFill>
              <a:schemeClr val="accent1"/>
            </a:solidFill>
            <a:prstDash val="solid"/>
          </a:ln>
        </p:spPr>
      </p:sp>
      <p:sp>
        <p:nvSpPr>
          <p:cNvPr id="3" name="sec-num-84"/>
          <p:cNvSpPr txBox="1"/>
          <p:nvPr/>
        </p:nvSpPr>
        <p:spPr>
          <a:xfrm>
            <a:off x="822960" y="2331720"/>
            <a:ext cx="1463040" cy="1463040"/>
          </a:xfrm>
          <a:prstGeom prst="rect">
            <a:avLst/>
          </a:prstGeom>
          <a:noFill/>
          <a:ln/>
        </p:spPr>
        <p:txBody>
          <a:bodyPr wrap="square" lIns="0" tIns="0" rIns="0" bIns="0" rtlCol="0" anchor="ctr"/>
          <a:lstStyle/>
          <a:p>
            <a:pPr algn="ctr" indent="0" marL="0">
              <a:buNone/>
            </a:pPr>
            <a:r>
              <a:rPr lang="en-US" sz="5400" b="1" dirty="0">
                <a:solidFill>
                  <a:schemeClr val="bg1"/>
                </a:solidFill>
                <a:latin typeface="Cambria" pitchFamily="34" charset="0"/>
                <a:ea typeface="Cambria" pitchFamily="34" charset="-122"/>
                <a:cs typeface="Cambria" pitchFamily="34" charset="-120"/>
              </a:rPr>
              <a:t>2</a:t>
            </a:r>
            <a:endParaRPr lang="en-US" sz="5400" dirty="0"/>
          </a:p>
        </p:txBody>
      </p:sp>
      <p:sp>
        <p:nvSpPr>
          <p:cNvPr id="4" name="Text 0"/>
          <p:cNvSpPr/>
          <p:nvPr>
            <p:ph idx="100" type="title" hasCustomPrompt="1"/>
          </p:nvPr>
        </p:nvSpPr>
        <p:spPr>
          <a:xfrm>
            <a:off x="2743200" y="2468880"/>
            <a:ext cx="8686800" cy="1097280"/>
          </a:xfrm>
          <a:prstGeom prst="rect">
            <a:avLst/>
          </a:prstGeom>
          <a:noFill/>
          <a:ln/>
        </p:spPr>
        <p:txBody>
          <a:bodyPr wrap="square" lIns="0" tIns="0" rIns="0" bIns="0" rtlCol="0" anchor="ctr"/>
          <a:lstStyle/>
          <a:p>
            <a:pPr algn="l" indent="0" marL="0">
              <a:buNone/>
            </a:pPr>
            <a:r>
              <a:rPr lang="en-US" sz="4000" b="1" dirty="0">
                <a:solidFill>
                  <a:schemeClr val="bg1"/>
                </a:solidFill>
              </a:rPr>
              <a:t>Chữ số của một số</a:t>
            </a:r>
            <a:endParaRPr lang="en-US" sz="4000" dirty="0"/>
          </a:p>
        </p:txBody>
      </p:sp>
      <p:sp>
        <p:nvSpPr>
          <p:cNvPr id="5" name="Text 0"/>
          <p:cNvSpPr/>
          <p:nvPr>
            <p:ph idx="101" type="body" hasCustomPrompt="1"/>
          </p:nvPr>
        </p:nvSpPr>
        <p:spPr>
          <a:xfrm>
            <a:off x="2743200" y="3566160"/>
            <a:ext cx="8686800" cy="822960"/>
          </a:xfrm>
          <a:prstGeom prst="rect">
            <a:avLst/>
          </a:prstGeom>
          <a:noFill/>
          <a:ln/>
        </p:spPr>
        <p:txBody>
          <a:bodyPr wrap="square" lIns="0" tIns="0" rIns="0" bIns="0" rtlCol="0" anchor="t"/>
          <a:lstStyle/>
          <a:p>
            <a:pPr algn="l" indent="0" marL="0">
              <a:buNone/>
            </a:pPr>
            <a:r>
              <a:rPr lang="en-US" sz="1800" dirty="0">
                <a:solidFill>
                  <a:schemeClr val="accent5"/>
                </a:solidFill>
              </a:rPr>
              <a:t>Bộ ba % 10 · / 10 · * 10 +</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Bộ ba thần thánh: lấy, xoá, ghép chữ số</a:t>
            </a:r>
            <a:endParaRPr lang="en-US" sz="3400" dirty="0"/>
          </a:p>
        </p:txBody>
      </p:sp>
      <p:sp>
        <p:nvSpPr>
          <p:cNvPr id="3" name="card-85"/>
          <p:cNvSpPr/>
          <p:nvPr/>
        </p:nvSpPr>
        <p:spPr>
          <a:xfrm>
            <a:off x="548640" y="1463040"/>
            <a:ext cx="5120640" cy="1234440"/>
          </a:xfrm>
          <a:prstGeom prst="roundRect">
            <a:avLst>
              <a:gd name="adj" fmla="val 8889"/>
            </a:avLst>
          </a:prstGeom>
          <a:solidFill>
            <a:schemeClr val="bg2"/>
          </a:solidFill>
          <a:ln w="12700">
            <a:solidFill>
              <a:schemeClr val="bg2"/>
            </a:solidFill>
            <a:prstDash val="solid"/>
          </a:ln>
        </p:spPr>
      </p:sp>
      <p:sp>
        <p:nvSpPr>
          <p:cNvPr id="4" name="badge-86"/>
          <p:cNvSpPr/>
          <p:nvPr/>
        </p:nvSpPr>
        <p:spPr>
          <a:xfrm>
            <a:off x="777240" y="1691640"/>
            <a:ext cx="777240" cy="777240"/>
          </a:xfrm>
          <a:prstGeom prst="ellipse">
            <a:avLst/>
          </a:prstGeom>
          <a:solidFill>
            <a:schemeClr val="accent1"/>
          </a:solidFill>
          <a:ln w="12700">
            <a:solidFill>
              <a:schemeClr val="accent1"/>
            </a:solidFill>
            <a:prstDash val="solid"/>
          </a:ln>
        </p:spPr>
      </p:sp>
      <p:sp>
        <p:nvSpPr>
          <p:cNvPr id="5" name="badge-text-87"/>
          <p:cNvSpPr txBox="1"/>
          <p:nvPr/>
        </p:nvSpPr>
        <p:spPr>
          <a:xfrm>
            <a:off x="777240" y="1691640"/>
            <a:ext cx="777240" cy="777240"/>
          </a:xfrm>
          <a:prstGeom prst="rect">
            <a:avLst/>
          </a:prstGeom>
          <a:noFill/>
          <a:ln/>
        </p:spPr>
        <p:txBody>
          <a:bodyPr wrap="square" lIns="0" tIns="0" rIns="0" bIns="0" rtlCol="0" anchor="ctr"/>
          <a:lstStyle/>
          <a:p>
            <a:pPr algn="ctr" indent="0" marL="0">
              <a:buNone/>
            </a:pPr>
            <a:r>
              <a:rPr lang="en-US" sz="1600" b="1" dirty="0">
                <a:solidFill>
                  <a:schemeClr val="bg1"/>
                </a:solidFill>
                <a:latin typeface="Courier New" pitchFamily="34" charset="0"/>
                <a:ea typeface="Courier New" pitchFamily="34" charset="-122"/>
                <a:cs typeface="Courier New" pitchFamily="34" charset="-120"/>
              </a:rPr>
              <a:t>%10</a:t>
            </a:r>
            <a:endParaRPr lang="en-US" sz="1600" dirty="0"/>
          </a:p>
        </p:txBody>
      </p:sp>
      <p:sp>
        <p:nvSpPr>
          <p:cNvPr id="6" name="text-88"/>
          <p:cNvSpPr txBox="1"/>
          <p:nvPr/>
        </p:nvSpPr>
        <p:spPr>
          <a:xfrm>
            <a:off x="1783080" y="1645920"/>
            <a:ext cx="3657600" cy="411480"/>
          </a:xfrm>
          <a:prstGeom prst="rect">
            <a:avLst/>
          </a:prstGeom>
          <a:noFill/>
          <a:ln/>
        </p:spPr>
        <p:txBody>
          <a:bodyPr wrap="square" lIns="0" tIns="0" rIns="0" bIns="0" rtlCol="0" anchor="t"/>
          <a:lstStyle/>
          <a:p>
            <a:pPr indent="0" marL="0">
              <a:buNone/>
            </a:pPr>
            <a:r>
              <a:rPr lang="en-US" sz="1800" b="1" dirty="0">
                <a:solidFill>
                  <a:schemeClr val="tx1"/>
                </a:solidFill>
              </a:rPr>
              <a:t>Lấy chữ số cuối</a:t>
            </a:r>
            <a:endParaRPr lang="en-US" sz="1800" dirty="0"/>
          </a:p>
        </p:txBody>
      </p:sp>
      <p:sp>
        <p:nvSpPr>
          <p:cNvPr id="7" name="text-89"/>
          <p:cNvSpPr txBox="1"/>
          <p:nvPr/>
        </p:nvSpPr>
        <p:spPr>
          <a:xfrm>
            <a:off x="1783080" y="2103120"/>
            <a:ext cx="3657600" cy="411480"/>
          </a:xfrm>
          <a:prstGeom prst="rect">
            <a:avLst/>
          </a:prstGeom>
          <a:noFill/>
          <a:ln/>
        </p:spPr>
        <p:txBody>
          <a:bodyPr wrap="square" lIns="0" tIns="0" rIns="0" bIns="0" rtlCol="0" anchor="t"/>
          <a:lstStyle/>
          <a:p>
            <a:pPr indent="0" marL="0">
              <a:buNone/>
            </a:pPr>
            <a:r>
              <a:rPr lang="en-US" sz="1600" dirty="0">
                <a:solidFill>
                  <a:schemeClr val="tx2"/>
                </a:solidFill>
                <a:latin typeface="Courier New" pitchFamily="34" charset="0"/>
                <a:ea typeface="Courier New" pitchFamily="34" charset="-122"/>
                <a:cs typeface="Courier New" pitchFamily="34" charset="-120"/>
              </a:rPr>
              <a:t>1234 % 10 = 4</a:t>
            </a:r>
            <a:endParaRPr lang="en-US" sz="1600" dirty="0"/>
          </a:p>
        </p:txBody>
      </p:sp>
      <p:sp>
        <p:nvSpPr>
          <p:cNvPr id="8" name="card-90"/>
          <p:cNvSpPr/>
          <p:nvPr/>
        </p:nvSpPr>
        <p:spPr>
          <a:xfrm>
            <a:off x="548640" y="2926080"/>
            <a:ext cx="5120640" cy="1234440"/>
          </a:xfrm>
          <a:prstGeom prst="roundRect">
            <a:avLst>
              <a:gd name="adj" fmla="val 8889"/>
            </a:avLst>
          </a:prstGeom>
          <a:solidFill>
            <a:schemeClr val="bg2"/>
          </a:solidFill>
          <a:ln w="12700">
            <a:solidFill>
              <a:schemeClr val="bg2"/>
            </a:solidFill>
            <a:prstDash val="solid"/>
          </a:ln>
        </p:spPr>
      </p:sp>
      <p:sp>
        <p:nvSpPr>
          <p:cNvPr id="9" name="badge-91"/>
          <p:cNvSpPr/>
          <p:nvPr/>
        </p:nvSpPr>
        <p:spPr>
          <a:xfrm>
            <a:off x="777240" y="3154680"/>
            <a:ext cx="777240" cy="777240"/>
          </a:xfrm>
          <a:prstGeom prst="ellipse">
            <a:avLst/>
          </a:prstGeom>
          <a:solidFill>
            <a:schemeClr val="accent1"/>
          </a:solidFill>
          <a:ln w="12700">
            <a:solidFill>
              <a:schemeClr val="accent1"/>
            </a:solidFill>
            <a:prstDash val="solid"/>
          </a:ln>
        </p:spPr>
      </p:sp>
      <p:sp>
        <p:nvSpPr>
          <p:cNvPr id="10" name="badge-text-92"/>
          <p:cNvSpPr txBox="1"/>
          <p:nvPr/>
        </p:nvSpPr>
        <p:spPr>
          <a:xfrm>
            <a:off x="777240" y="3154680"/>
            <a:ext cx="777240" cy="777240"/>
          </a:xfrm>
          <a:prstGeom prst="rect">
            <a:avLst/>
          </a:prstGeom>
          <a:noFill/>
          <a:ln/>
        </p:spPr>
        <p:txBody>
          <a:bodyPr wrap="square" lIns="0" tIns="0" rIns="0" bIns="0" rtlCol="0" anchor="ctr"/>
          <a:lstStyle/>
          <a:p>
            <a:pPr algn="ctr" indent="0" marL="0">
              <a:buNone/>
            </a:pPr>
            <a:r>
              <a:rPr lang="en-US" sz="1600" b="1" dirty="0">
                <a:solidFill>
                  <a:schemeClr val="bg1"/>
                </a:solidFill>
                <a:latin typeface="Courier New" pitchFamily="34" charset="0"/>
                <a:ea typeface="Courier New" pitchFamily="34" charset="-122"/>
                <a:cs typeface="Courier New" pitchFamily="34" charset="-120"/>
              </a:rPr>
              <a:t>/10</a:t>
            </a:r>
            <a:endParaRPr lang="en-US" sz="1600" dirty="0"/>
          </a:p>
        </p:txBody>
      </p:sp>
      <p:sp>
        <p:nvSpPr>
          <p:cNvPr id="11" name="text-93"/>
          <p:cNvSpPr txBox="1"/>
          <p:nvPr/>
        </p:nvSpPr>
        <p:spPr>
          <a:xfrm>
            <a:off x="1783080" y="3108960"/>
            <a:ext cx="3657600" cy="411480"/>
          </a:xfrm>
          <a:prstGeom prst="rect">
            <a:avLst/>
          </a:prstGeom>
          <a:noFill/>
          <a:ln/>
        </p:spPr>
        <p:txBody>
          <a:bodyPr wrap="square" lIns="0" tIns="0" rIns="0" bIns="0" rtlCol="0" anchor="t"/>
          <a:lstStyle/>
          <a:p>
            <a:pPr indent="0" marL="0">
              <a:buNone/>
            </a:pPr>
            <a:r>
              <a:rPr lang="en-US" sz="1800" b="1" dirty="0">
                <a:solidFill>
                  <a:schemeClr val="tx1"/>
                </a:solidFill>
              </a:rPr>
              <a:t>Xoá chữ số cuối</a:t>
            </a:r>
            <a:endParaRPr lang="en-US" sz="1800" dirty="0"/>
          </a:p>
        </p:txBody>
      </p:sp>
      <p:sp>
        <p:nvSpPr>
          <p:cNvPr id="12" name="text-94"/>
          <p:cNvSpPr txBox="1"/>
          <p:nvPr/>
        </p:nvSpPr>
        <p:spPr>
          <a:xfrm>
            <a:off x="1783080" y="3566160"/>
            <a:ext cx="3657600" cy="411480"/>
          </a:xfrm>
          <a:prstGeom prst="rect">
            <a:avLst/>
          </a:prstGeom>
          <a:noFill/>
          <a:ln/>
        </p:spPr>
        <p:txBody>
          <a:bodyPr wrap="square" lIns="0" tIns="0" rIns="0" bIns="0" rtlCol="0" anchor="t"/>
          <a:lstStyle/>
          <a:p>
            <a:pPr indent="0" marL="0">
              <a:buNone/>
            </a:pPr>
            <a:r>
              <a:rPr lang="en-US" sz="1600" dirty="0">
                <a:solidFill>
                  <a:schemeClr val="tx2"/>
                </a:solidFill>
                <a:latin typeface="Courier New" pitchFamily="34" charset="0"/>
                <a:ea typeface="Courier New" pitchFamily="34" charset="-122"/>
                <a:cs typeface="Courier New" pitchFamily="34" charset="-120"/>
              </a:rPr>
              <a:t>1234 / 10 = 123</a:t>
            </a:r>
            <a:endParaRPr lang="en-US" sz="1600" dirty="0"/>
          </a:p>
        </p:txBody>
      </p:sp>
      <p:sp>
        <p:nvSpPr>
          <p:cNvPr id="13" name="card-95"/>
          <p:cNvSpPr/>
          <p:nvPr/>
        </p:nvSpPr>
        <p:spPr>
          <a:xfrm>
            <a:off x="548640" y="4389120"/>
            <a:ext cx="5120640" cy="1234440"/>
          </a:xfrm>
          <a:prstGeom prst="roundRect">
            <a:avLst>
              <a:gd name="adj" fmla="val 8889"/>
            </a:avLst>
          </a:prstGeom>
          <a:solidFill>
            <a:schemeClr val="bg2"/>
          </a:solidFill>
          <a:ln w="12700">
            <a:solidFill>
              <a:schemeClr val="bg2"/>
            </a:solidFill>
            <a:prstDash val="solid"/>
          </a:ln>
        </p:spPr>
      </p:sp>
      <p:sp>
        <p:nvSpPr>
          <p:cNvPr id="14" name="badge-96"/>
          <p:cNvSpPr/>
          <p:nvPr/>
        </p:nvSpPr>
        <p:spPr>
          <a:xfrm>
            <a:off x="777240" y="4617720"/>
            <a:ext cx="777240" cy="777240"/>
          </a:xfrm>
          <a:prstGeom prst="ellipse">
            <a:avLst/>
          </a:prstGeom>
          <a:solidFill>
            <a:schemeClr val="accent1"/>
          </a:solidFill>
          <a:ln w="12700">
            <a:solidFill>
              <a:schemeClr val="accent1"/>
            </a:solidFill>
            <a:prstDash val="solid"/>
          </a:ln>
        </p:spPr>
      </p:sp>
      <p:sp>
        <p:nvSpPr>
          <p:cNvPr id="15" name="badge-text-97"/>
          <p:cNvSpPr txBox="1"/>
          <p:nvPr/>
        </p:nvSpPr>
        <p:spPr>
          <a:xfrm>
            <a:off x="777240" y="4617720"/>
            <a:ext cx="777240" cy="777240"/>
          </a:xfrm>
          <a:prstGeom prst="rect">
            <a:avLst/>
          </a:prstGeom>
          <a:noFill/>
          <a:ln/>
        </p:spPr>
        <p:txBody>
          <a:bodyPr wrap="square" lIns="0" tIns="0" rIns="0" bIns="0" rtlCol="0" anchor="ctr"/>
          <a:lstStyle/>
          <a:p>
            <a:pPr algn="ctr" indent="0" marL="0">
              <a:buNone/>
            </a:pPr>
            <a:r>
              <a:rPr lang="en-US" sz="1300" b="1" dirty="0">
                <a:solidFill>
                  <a:schemeClr val="bg1"/>
                </a:solidFill>
                <a:latin typeface="Courier New" pitchFamily="34" charset="0"/>
                <a:ea typeface="Courier New" pitchFamily="34" charset="-122"/>
                <a:cs typeface="Courier New" pitchFamily="34" charset="-120"/>
              </a:rPr>
              <a:t>*10 +</a:t>
            </a:r>
            <a:endParaRPr lang="en-US" sz="1300" dirty="0"/>
          </a:p>
        </p:txBody>
      </p:sp>
      <p:sp>
        <p:nvSpPr>
          <p:cNvPr id="16" name="text-98"/>
          <p:cNvSpPr txBox="1"/>
          <p:nvPr/>
        </p:nvSpPr>
        <p:spPr>
          <a:xfrm>
            <a:off x="1783080" y="4572000"/>
            <a:ext cx="3657600" cy="411480"/>
          </a:xfrm>
          <a:prstGeom prst="rect">
            <a:avLst/>
          </a:prstGeom>
          <a:noFill/>
          <a:ln/>
        </p:spPr>
        <p:txBody>
          <a:bodyPr wrap="square" lIns="0" tIns="0" rIns="0" bIns="0" rtlCol="0" anchor="t"/>
          <a:lstStyle/>
          <a:p>
            <a:pPr indent="0" marL="0">
              <a:buNone/>
            </a:pPr>
            <a:r>
              <a:rPr lang="en-US" sz="1800" b="1" dirty="0">
                <a:solidFill>
                  <a:schemeClr val="tx1"/>
                </a:solidFill>
              </a:rPr>
              <a:t>Ghép d vào cuối</a:t>
            </a:r>
            <a:endParaRPr lang="en-US" sz="1800" dirty="0"/>
          </a:p>
        </p:txBody>
      </p:sp>
      <p:sp>
        <p:nvSpPr>
          <p:cNvPr id="17" name="text-99"/>
          <p:cNvSpPr txBox="1"/>
          <p:nvPr/>
        </p:nvSpPr>
        <p:spPr>
          <a:xfrm>
            <a:off x="1783080" y="5029200"/>
            <a:ext cx="3657600" cy="411480"/>
          </a:xfrm>
          <a:prstGeom prst="rect">
            <a:avLst/>
          </a:prstGeom>
          <a:noFill/>
          <a:ln/>
        </p:spPr>
        <p:txBody>
          <a:bodyPr wrap="square" lIns="0" tIns="0" rIns="0" bIns="0" rtlCol="0" anchor="t"/>
          <a:lstStyle/>
          <a:p>
            <a:pPr indent="0" marL="0">
              <a:buNone/>
            </a:pPr>
            <a:r>
              <a:rPr lang="en-US" sz="1600" dirty="0">
                <a:solidFill>
                  <a:schemeClr val="tx2"/>
                </a:solidFill>
                <a:latin typeface="Courier New" pitchFamily="34" charset="0"/>
                <a:ea typeface="Courier New" pitchFamily="34" charset="-122"/>
                <a:cs typeface="Courier New" pitchFamily="34" charset="-120"/>
              </a:rPr>
              <a:t>123 * 10 + 4 = 1234</a:t>
            </a:r>
            <a:endParaRPr lang="en-US" sz="1600" dirty="0"/>
          </a:p>
        </p:txBody>
      </p:sp>
      <p:graphicFrame>
        <p:nvGraphicFramePr>
          <p:cNvPr id="11" name="table-100"/>
          <p:cNvGraphicFramePr>
            <a:graphicFrameLocks noGrp="1"/>
          </p:cNvGraphicFramePr>
          <p:nvPr>
            <p:extLst>
              <p:ext uri="{D42A27DB-BD31-4B8C-83A1-F6EECF244321}">
                <p14:modId xmlns:p14="http://schemas.microsoft.com/office/powerpoint/2010/main" val="1579011935"/>
              </p:ext>
            </p:extLst>
          </p:nvPr>
        </p:nvGraphicFramePr>
        <p:xfrm>
          <a:off x="6035040" y="1463040"/>
          <a:ext cx="5623560" cy="914400"/>
        </p:xfrm>
        <a:graphic>
          <a:graphicData uri="http://schemas.openxmlformats.org/drawingml/2006/table">
            <a:tbl>
              <a:tblPr/>
              <a:tblGrid>
                <a:gridCol w="822960"/>
                <a:gridCol w="1097280"/>
                <a:gridCol w="1417320"/>
                <a:gridCol w="1005840"/>
                <a:gridCol w="1280160"/>
              </a:tblGrid>
              <a:tr h="457200">
                <a:tc>
                  <a:txBody>
                    <a:bodyPr/>
                    <a:lstStyle/>
                    <a:p>
                      <a:pPr algn="ctr" indent="0" marL="0">
                        <a:buNone/>
                      </a:pPr>
                      <a:r>
                        <a:rPr lang="en-US" sz="1500" b="1" dirty="0">
                          <a:solidFill>
                            <a:schemeClr val="tx2"/>
                          </a:solidFill>
                          <a:latin typeface="Courier New" pitchFamily="34" charset="0"/>
                          <a:ea typeface="Courier New" pitchFamily="34" charset="-122"/>
                          <a:cs typeface="Courier New" pitchFamily="34" charset="-120"/>
                        </a:rPr>
                        <a:t>Vòng</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algn="ctr" indent="0" marL="0">
                        <a:buNone/>
                      </a:pPr>
                      <a:r>
                        <a:rPr lang="en-US" sz="1500" b="1" dirty="0">
                          <a:solidFill>
                            <a:schemeClr val="tx2"/>
                          </a:solidFill>
                          <a:latin typeface="Courier New" pitchFamily="34" charset="0"/>
                          <a:ea typeface="Courier New" pitchFamily="34" charset="-122"/>
                          <a:cs typeface="Courier New" pitchFamily="34" charset="-120"/>
                        </a:rPr>
                        <a:t>t</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algn="ctr" indent="0" marL="0">
                        <a:buNone/>
                      </a:pPr>
                      <a:r>
                        <a:rPr lang="en-US" sz="1500" b="1" dirty="0">
                          <a:solidFill>
                            <a:schemeClr val="tx2"/>
                          </a:solidFill>
                          <a:latin typeface="Courier New" pitchFamily="34" charset="0"/>
                          <a:ea typeface="Courier New" pitchFamily="34" charset="-122"/>
                          <a:cs typeface="Courier New" pitchFamily="34" charset="-120"/>
                        </a:rPr>
                        <a:t>d = t % 10</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algn="ctr" indent="0" marL="0">
                        <a:buNone/>
                      </a:pPr>
                      <a:r>
                        <a:rPr lang="en-US" sz="1500" b="1" dirty="0">
                          <a:solidFill>
                            <a:schemeClr val="tx2"/>
                          </a:solidFill>
                          <a:latin typeface="Courier New" pitchFamily="34" charset="0"/>
                          <a:ea typeface="Courier New" pitchFamily="34" charset="-122"/>
                          <a:cs typeface="Courier New" pitchFamily="34" charset="-120"/>
                        </a:rPr>
                        <a:t>tong</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algn="ctr" indent="0" marL="0">
                        <a:buNone/>
                      </a:pPr>
                      <a:r>
                        <a:rPr lang="en-US" sz="1500" b="1" dirty="0">
                          <a:solidFill>
                            <a:schemeClr val="tx2"/>
                          </a:solidFill>
                          <a:latin typeface="Courier New" pitchFamily="34" charset="0"/>
                          <a:ea typeface="Courier New" pitchFamily="34" charset="-122"/>
                          <a:cs typeface="Courier New" pitchFamily="34" charset="-120"/>
                        </a:rPr>
                        <a:t>dao</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r>
              <a:tr h="457200">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1</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4807</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7</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7</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7</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457200">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2</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480</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0</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7</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70</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457200">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3</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48</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8</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15</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708</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457200">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4</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4</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4</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19</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500" dirty="0">
                          <a:solidFill>
                            <a:schemeClr val="tx1"/>
                          </a:solidFill>
                          <a:latin typeface="Courier New" pitchFamily="34" charset="0"/>
                          <a:ea typeface="Courier New" pitchFamily="34" charset="-122"/>
                          <a:cs typeface="Courier New" pitchFamily="34" charset="-120"/>
                        </a:rPr>
                        <a:t>7084</a:t>
                      </a:r>
                      <a:endParaRPr lang="en-US" sz="15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bl>
          </a:graphicData>
        </a:graphic>
      </p:graphicFrame>
      <p:sp>
        <p:nvSpPr>
          <p:cNvPr id="19" name="code-bg-101"/>
          <p:cNvSpPr/>
          <p:nvPr/>
        </p:nvSpPr>
        <p:spPr>
          <a:xfrm>
            <a:off x="6035040" y="3977640"/>
            <a:ext cx="5623560" cy="2148840"/>
          </a:xfrm>
          <a:prstGeom prst="roundRect">
            <a:avLst>
              <a:gd name="adj" fmla="val 4255"/>
            </a:avLst>
          </a:prstGeom>
          <a:solidFill>
            <a:schemeClr val="tx1"/>
          </a:solidFill>
          <a:ln w="12700">
            <a:solidFill>
              <a:schemeClr val="tx1"/>
            </a:solidFill>
            <a:prstDash val="solid"/>
          </a:ln>
        </p:spPr>
      </p:sp>
      <p:sp>
        <p:nvSpPr>
          <p:cNvPr id="20" name="code-102"/>
          <p:cNvSpPr txBox="1"/>
          <p:nvPr/>
        </p:nvSpPr>
        <p:spPr>
          <a:xfrm>
            <a:off x="6263640" y="4142232"/>
            <a:ext cx="5166360" cy="1819656"/>
          </a:xfrm>
          <a:prstGeom prst="rect">
            <a:avLst/>
          </a:prstGeom>
          <a:noFill/>
          <a:ln/>
        </p:spPr>
        <p:txBody>
          <a:bodyPr wrap="square" lIns="0" tIns="0" rIns="0" bIns="0" rtlCol="0" anchor="t"/>
          <a:lstStyle/>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while (t &gt; 0) {</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int d = t % 10;   </a:t>
            </a:r>
            <a:pPr indent="0" marL="0">
              <a:lnSpc>
                <a:spcPct val="105000"/>
              </a:lnSpc>
              <a:buNone/>
            </a:pPr>
            <a:r>
              <a:rPr lang="en-US" sz="1400" dirty="0">
                <a:solidFill>
                  <a:schemeClr val="accent5"/>
                </a:solidFill>
                <a:latin typeface="Courier New" pitchFamily="34" charset="0"/>
                <a:ea typeface="Courier New" pitchFamily="34" charset="-122"/>
                <a:cs typeface="Courier New" pitchFamily="34" charset="-120"/>
              </a:rPr>
              <a:t>// lấy</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tong += d;</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dao = dao * 10 + d;  </a:t>
            </a:r>
            <a:pPr indent="0" marL="0">
              <a:lnSpc>
                <a:spcPct val="105000"/>
              </a:lnSpc>
              <a:buNone/>
            </a:pPr>
            <a:r>
              <a:rPr lang="en-US" sz="1400" dirty="0">
                <a:solidFill>
                  <a:schemeClr val="accent5"/>
                </a:solidFill>
                <a:latin typeface="Courier New" pitchFamily="34" charset="0"/>
                <a:ea typeface="Courier New" pitchFamily="34" charset="-122"/>
                <a:cs typeface="Courier New" pitchFamily="34" charset="-120"/>
              </a:rPr>
              <a:t>// ghép</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t /= 10;          </a:t>
            </a:r>
            <a:pPr indent="0" marL="0">
              <a:lnSpc>
                <a:spcPct val="105000"/>
              </a:lnSpc>
              <a:buNone/>
            </a:pPr>
            <a:r>
              <a:rPr lang="en-US" sz="1400" dirty="0">
                <a:solidFill>
                  <a:schemeClr val="accent5"/>
                </a:solidFill>
                <a:latin typeface="Courier New" pitchFamily="34" charset="0"/>
                <a:ea typeface="Courier New" pitchFamily="34" charset="-122"/>
                <a:cs typeface="Courier New" pitchFamily="34" charset="-120"/>
              </a:rPr>
              <a:t>// xoá</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ec-num-bg-103"/>
          <p:cNvSpPr/>
          <p:nvPr/>
        </p:nvSpPr>
        <p:spPr>
          <a:xfrm>
            <a:off x="822960" y="2331720"/>
            <a:ext cx="1463040" cy="1463040"/>
          </a:xfrm>
          <a:prstGeom prst="ellipse">
            <a:avLst/>
          </a:prstGeom>
          <a:solidFill>
            <a:schemeClr val="accent1"/>
          </a:solidFill>
          <a:ln w="12700">
            <a:solidFill>
              <a:schemeClr val="accent1"/>
            </a:solidFill>
            <a:prstDash val="solid"/>
          </a:ln>
        </p:spPr>
      </p:sp>
      <p:sp>
        <p:nvSpPr>
          <p:cNvPr id="3" name="sec-num-104"/>
          <p:cNvSpPr txBox="1"/>
          <p:nvPr/>
        </p:nvSpPr>
        <p:spPr>
          <a:xfrm>
            <a:off x="822960" y="2331720"/>
            <a:ext cx="1463040" cy="1463040"/>
          </a:xfrm>
          <a:prstGeom prst="rect">
            <a:avLst/>
          </a:prstGeom>
          <a:noFill/>
          <a:ln/>
        </p:spPr>
        <p:txBody>
          <a:bodyPr wrap="square" lIns="0" tIns="0" rIns="0" bIns="0" rtlCol="0" anchor="ctr"/>
          <a:lstStyle/>
          <a:p>
            <a:pPr algn="ctr" indent="0" marL="0">
              <a:buNone/>
            </a:pPr>
            <a:r>
              <a:rPr lang="en-US" sz="5400" b="1" dirty="0">
                <a:solidFill>
                  <a:schemeClr val="bg1"/>
                </a:solidFill>
                <a:latin typeface="Cambria" pitchFamily="34" charset="0"/>
                <a:ea typeface="Cambria" pitchFamily="34" charset="-122"/>
                <a:cs typeface="Cambria" pitchFamily="34" charset="-120"/>
              </a:rPr>
              <a:t>3</a:t>
            </a:r>
            <a:endParaRPr lang="en-US" sz="5400" dirty="0"/>
          </a:p>
        </p:txBody>
      </p:sp>
      <p:sp>
        <p:nvSpPr>
          <p:cNvPr id="4" name="Text 0"/>
          <p:cNvSpPr/>
          <p:nvPr>
            <p:ph idx="100" type="title" hasCustomPrompt="1"/>
          </p:nvPr>
        </p:nvSpPr>
        <p:spPr>
          <a:xfrm>
            <a:off x="2743200" y="2468880"/>
            <a:ext cx="8686800" cy="1097280"/>
          </a:xfrm>
          <a:prstGeom prst="rect">
            <a:avLst/>
          </a:prstGeom>
          <a:noFill/>
          <a:ln/>
        </p:spPr>
        <p:txBody>
          <a:bodyPr wrap="square" lIns="0" tIns="0" rIns="0" bIns="0" rtlCol="0" anchor="ctr"/>
          <a:lstStyle/>
          <a:p>
            <a:pPr algn="l" indent="0" marL="0">
              <a:buNone/>
            </a:pPr>
            <a:r>
              <a:rPr lang="en-US" sz="4000" b="1" dirty="0">
                <a:solidFill>
                  <a:schemeClr val="bg1"/>
                </a:solidFill>
              </a:rPr>
              <a:t>Ước số: chỉ cần duyệt đến √n</a:t>
            </a:r>
            <a:endParaRPr lang="en-US" sz="4000" dirty="0"/>
          </a:p>
        </p:txBody>
      </p:sp>
      <p:sp>
        <p:nvSpPr>
          <p:cNvPr id="5" name="Text 0"/>
          <p:cNvSpPr/>
          <p:nvPr>
            <p:ph idx="101" type="body" hasCustomPrompt="1"/>
          </p:nvPr>
        </p:nvSpPr>
        <p:spPr>
          <a:xfrm>
            <a:off x="2743200" y="3566160"/>
            <a:ext cx="8686800" cy="822960"/>
          </a:xfrm>
          <a:prstGeom prst="rect">
            <a:avLst/>
          </a:prstGeom>
          <a:noFill/>
          <a:ln/>
        </p:spPr>
        <p:txBody>
          <a:bodyPr wrap="square" lIns="0" tIns="0" rIns="0" bIns="0" rtlCol="0" anchor="t"/>
          <a:lstStyle/>
          <a:p>
            <a:pPr algn="l" indent="0" marL="0">
              <a:buNone/>
            </a:pPr>
            <a:r>
              <a:rPr lang="en-US" sz="1800" dirty="0">
                <a:solidFill>
                  <a:schemeClr val="accent5"/>
                </a:solidFill>
              </a:rPr>
              <a:t>Ý tưởng quan trọng nhất của chủ đề</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Ước luôn đi theo cặp (i, n / i)</a:t>
            </a:r>
            <a:endParaRPr lang="en-US" sz="3400" dirty="0"/>
          </a:p>
        </p:txBody>
      </p:sp>
      <p:sp>
        <p:nvSpPr>
          <p:cNvPr id="3" name="text-105"/>
          <p:cNvSpPr txBox="1"/>
          <p:nvPr/>
        </p:nvSpPr>
        <p:spPr>
          <a:xfrm>
            <a:off x="548640" y="1371600"/>
            <a:ext cx="4572000" cy="365760"/>
          </a:xfrm>
          <a:prstGeom prst="rect">
            <a:avLst/>
          </a:prstGeom>
          <a:noFill/>
          <a:ln/>
        </p:spPr>
        <p:txBody>
          <a:bodyPr wrap="square" lIns="0" tIns="0" rIns="0" bIns="0" rtlCol="0" anchor="t"/>
          <a:lstStyle/>
          <a:p>
            <a:pPr indent="0" marL="0">
              <a:buNone/>
            </a:pPr>
            <a:r>
              <a:rPr lang="en-US" sz="1800" b="1" dirty="0">
                <a:solidFill>
                  <a:schemeClr val="tx1"/>
                </a:solidFill>
              </a:rPr>
              <a:t>Các ước của 36:</a:t>
            </a:r>
            <a:endParaRPr lang="en-US" sz="1800" dirty="0"/>
          </a:p>
        </p:txBody>
      </p:sp>
      <p:sp>
        <p:nvSpPr>
          <p:cNvPr id="4" name="badge-106"/>
          <p:cNvSpPr/>
          <p:nvPr/>
        </p:nvSpPr>
        <p:spPr>
          <a:xfrm>
            <a:off x="822960" y="1874520"/>
            <a:ext cx="640080" cy="640080"/>
          </a:xfrm>
          <a:prstGeom prst="ellipse">
            <a:avLst/>
          </a:prstGeom>
          <a:solidFill>
            <a:schemeClr val="accent3"/>
          </a:solidFill>
          <a:ln w="12700">
            <a:solidFill>
              <a:schemeClr val="accent3"/>
            </a:solidFill>
            <a:prstDash val="solid"/>
          </a:ln>
        </p:spPr>
      </p:sp>
      <p:sp>
        <p:nvSpPr>
          <p:cNvPr id="5" name="badge-text-107"/>
          <p:cNvSpPr txBox="1"/>
          <p:nvPr/>
        </p:nvSpPr>
        <p:spPr>
          <a:xfrm>
            <a:off x="822960" y="187452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1</a:t>
            </a:r>
            <a:endParaRPr lang="en-US" sz="1800" dirty="0"/>
          </a:p>
        </p:txBody>
      </p:sp>
      <p:sp>
        <p:nvSpPr>
          <p:cNvPr id="6" name="pair-line-108"/>
          <p:cNvSpPr/>
          <p:nvPr/>
        </p:nvSpPr>
        <p:spPr>
          <a:xfrm>
            <a:off x="1554480" y="2194560"/>
            <a:ext cx="1463040" cy="0"/>
          </a:xfrm>
          <a:prstGeom prst="line">
            <a:avLst/>
          </a:prstGeom>
          <a:noFill/>
          <a:ln w="19050">
            <a:solidFill>
              <a:schemeClr val="accent6"/>
            </a:solidFill>
            <a:prstDash val="dash"/>
          </a:ln>
        </p:spPr>
      </p:sp>
      <p:sp>
        <p:nvSpPr>
          <p:cNvPr id="7" name="badge-109"/>
          <p:cNvSpPr/>
          <p:nvPr/>
        </p:nvSpPr>
        <p:spPr>
          <a:xfrm>
            <a:off x="3108960" y="1874520"/>
            <a:ext cx="640080" cy="640080"/>
          </a:xfrm>
          <a:prstGeom prst="ellipse">
            <a:avLst/>
          </a:prstGeom>
          <a:solidFill>
            <a:schemeClr val="accent2"/>
          </a:solidFill>
          <a:ln w="12700">
            <a:solidFill>
              <a:schemeClr val="accent2"/>
            </a:solidFill>
            <a:prstDash val="solid"/>
          </a:ln>
        </p:spPr>
      </p:sp>
      <p:sp>
        <p:nvSpPr>
          <p:cNvPr id="8" name="badge-text-110"/>
          <p:cNvSpPr txBox="1"/>
          <p:nvPr/>
        </p:nvSpPr>
        <p:spPr>
          <a:xfrm>
            <a:off x="3108960" y="187452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36</a:t>
            </a:r>
            <a:endParaRPr lang="en-US" sz="1800" dirty="0"/>
          </a:p>
        </p:txBody>
      </p:sp>
      <p:sp>
        <p:nvSpPr>
          <p:cNvPr id="9" name="text-111"/>
          <p:cNvSpPr txBox="1"/>
          <p:nvPr/>
        </p:nvSpPr>
        <p:spPr>
          <a:xfrm>
            <a:off x="3931920" y="1874520"/>
            <a:ext cx="2011680" cy="640080"/>
          </a:xfrm>
          <a:prstGeom prst="rect">
            <a:avLst/>
          </a:prstGeom>
          <a:noFill/>
          <a:ln/>
        </p:spPr>
        <p:txBody>
          <a:bodyPr wrap="square" lIns="0" tIns="0" rIns="0" bIns="0" rtlCol="0" anchor="ctr"/>
          <a:lstStyle/>
          <a:p>
            <a:pPr indent="0" marL="0">
              <a:buNone/>
            </a:pPr>
            <a:r>
              <a:rPr lang="en-US" sz="1500" dirty="0">
                <a:solidFill>
                  <a:schemeClr val="tx2"/>
                </a:solidFill>
              </a:rPr>
              <a:t>1 × 36 = 36</a:t>
            </a:r>
            <a:endParaRPr lang="en-US" sz="1500" dirty="0"/>
          </a:p>
        </p:txBody>
      </p:sp>
      <p:sp>
        <p:nvSpPr>
          <p:cNvPr id="10" name="badge-112"/>
          <p:cNvSpPr/>
          <p:nvPr/>
        </p:nvSpPr>
        <p:spPr>
          <a:xfrm>
            <a:off x="822960" y="2651760"/>
            <a:ext cx="640080" cy="640080"/>
          </a:xfrm>
          <a:prstGeom prst="ellipse">
            <a:avLst/>
          </a:prstGeom>
          <a:solidFill>
            <a:schemeClr val="accent3"/>
          </a:solidFill>
          <a:ln w="12700">
            <a:solidFill>
              <a:schemeClr val="accent3"/>
            </a:solidFill>
            <a:prstDash val="solid"/>
          </a:ln>
        </p:spPr>
      </p:sp>
      <p:sp>
        <p:nvSpPr>
          <p:cNvPr id="11" name="badge-text-113"/>
          <p:cNvSpPr txBox="1"/>
          <p:nvPr/>
        </p:nvSpPr>
        <p:spPr>
          <a:xfrm>
            <a:off x="822960" y="265176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2</a:t>
            </a:r>
            <a:endParaRPr lang="en-US" sz="1800" dirty="0"/>
          </a:p>
        </p:txBody>
      </p:sp>
      <p:sp>
        <p:nvSpPr>
          <p:cNvPr id="12" name="pair-line-114"/>
          <p:cNvSpPr/>
          <p:nvPr/>
        </p:nvSpPr>
        <p:spPr>
          <a:xfrm>
            <a:off x="1554480" y="2971800"/>
            <a:ext cx="1463040" cy="0"/>
          </a:xfrm>
          <a:prstGeom prst="line">
            <a:avLst/>
          </a:prstGeom>
          <a:noFill/>
          <a:ln w="19050">
            <a:solidFill>
              <a:schemeClr val="accent6"/>
            </a:solidFill>
            <a:prstDash val="dash"/>
          </a:ln>
        </p:spPr>
      </p:sp>
      <p:sp>
        <p:nvSpPr>
          <p:cNvPr id="13" name="badge-115"/>
          <p:cNvSpPr/>
          <p:nvPr/>
        </p:nvSpPr>
        <p:spPr>
          <a:xfrm>
            <a:off x="3108960" y="2651760"/>
            <a:ext cx="640080" cy="640080"/>
          </a:xfrm>
          <a:prstGeom prst="ellipse">
            <a:avLst/>
          </a:prstGeom>
          <a:solidFill>
            <a:schemeClr val="accent2"/>
          </a:solidFill>
          <a:ln w="12700">
            <a:solidFill>
              <a:schemeClr val="accent2"/>
            </a:solidFill>
            <a:prstDash val="solid"/>
          </a:ln>
        </p:spPr>
      </p:sp>
      <p:sp>
        <p:nvSpPr>
          <p:cNvPr id="14" name="badge-text-116"/>
          <p:cNvSpPr txBox="1"/>
          <p:nvPr/>
        </p:nvSpPr>
        <p:spPr>
          <a:xfrm>
            <a:off x="3108960" y="265176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18</a:t>
            </a:r>
            <a:endParaRPr lang="en-US" sz="1800" dirty="0"/>
          </a:p>
        </p:txBody>
      </p:sp>
      <p:sp>
        <p:nvSpPr>
          <p:cNvPr id="15" name="text-117"/>
          <p:cNvSpPr txBox="1"/>
          <p:nvPr/>
        </p:nvSpPr>
        <p:spPr>
          <a:xfrm>
            <a:off x="3931920" y="2651760"/>
            <a:ext cx="2011680" cy="640080"/>
          </a:xfrm>
          <a:prstGeom prst="rect">
            <a:avLst/>
          </a:prstGeom>
          <a:noFill/>
          <a:ln/>
        </p:spPr>
        <p:txBody>
          <a:bodyPr wrap="square" lIns="0" tIns="0" rIns="0" bIns="0" rtlCol="0" anchor="ctr"/>
          <a:lstStyle/>
          <a:p>
            <a:pPr indent="0" marL="0">
              <a:buNone/>
            </a:pPr>
            <a:r>
              <a:rPr lang="en-US" sz="1500" dirty="0">
                <a:solidFill>
                  <a:schemeClr val="tx2"/>
                </a:solidFill>
              </a:rPr>
              <a:t>2 × 18 = 36</a:t>
            </a:r>
            <a:endParaRPr lang="en-US" sz="1500" dirty="0"/>
          </a:p>
        </p:txBody>
      </p:sp>
      <p:sp>
        <p:nvSpPr>
          <p:cNvPr id="16" name="badge-118"/>
          <p:cNvSpPr/>
          <p:nvPr/>
        </p:nvSpPr>
        <p:spPr>
          <a:xfrm>
            <a:off x="822960" y="3429000"/>
            <a:ext cx="640080" cy="640080"/>
          </a:xfrm>
          <a:prstGeom prst="ellipse">
            <a:avLst/>
          </a:prstGeom>
          <a:solidFill>
            <a:schemeClr val="accent3"/>
          </a:solidFill>
          <a:ln w="12700">
            <a:solidFill>
              <a:schemeClr val="accent3"/>
            </a:solidFill>
            <a:prstDash val="solid"/>
          </a:ln>
        </p:spPr>
      </p:sp>
      <p:sp>
        <p:nvSpPr>
          <p:cNvPr id="17" name="badge-text-119"/>
          <p:cNvSpPr txBox="1"/>
          <p:nvPr/>
        </p:nvSpPr>
        <p:spPr>
          <a:xfrm>
            <a:off x="822960" y="342900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3</a:t>
            </a:r>
            <a:endParaRPr lang="en-US" sz="1800" dirty="0"/>
          </a:p>
        </p:txBody>
      </p:sp>
      <p:sp>
        <p:nvSpPr>
          <p:cNvPr id="18" name="pair-line-120"/>
          <p:cNvSpPr/>
          <p:nvPr/>
        </p:nvSpPr>
        <p:spPr>
          <a:xfrm>
            <a:off x="1554480" y="3749040"/>
            <a:ext cx="1463040" cy="0"/>
          </a:xfrm>
          <a:prstGeom prst="line">
            <a:avLst/>
          </a:prstGeom>
          <a:noFill/>
          <a:ln w="19050">
            <a:solidFill>
              <a:schemeClr val="accent6"/>
            </a:solidFill>
            <a:prstDash val="dash"/>
          </a:ln>
        </p:spPr>
      </p:sp>
      <p:sp>
        <p:nvSpPr>
          <p:cNvPr id="19" name="badge-121"/>
          <p:cNvSpPr/>
          <p:nvPr/>
        </p:nvSpPr>
        <p:spPr>
          <a:xfrm>
            <a:off x="3108960" y="3429000"/>
            <a:ext cx="640080" cy="640080"/>
          </a:xfrm>
          <a:prstGeom prst="ellipse">
            <a:avLst/>
          </a:prstGeom>
          <a:solidFill>
            <a:schemeClr val="accent2"/>
          </a:solidFill>
          <a:ln w="12700">
            <a:solidFill>
              <a:schemeClr val="accent2"/>
            </a:solidFill>
            <a:prstDash val="solid"/>
          </a:ln>
        </p:spPr>
      </p:sp>
      <p:sp>
        <p:nvSpPr>
          <p:cNvPr id="20" name="badge-text-122"/>
          <p:cNvSpPr txBox="1"/>
          <p:nvPr/>
        </p:nvSpPr>
        <p:spPr>
          <a:xfrm>
            <a:off x="3108960" y="342900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12</a:t>
            </a:r>
            <a:endParaRPr lang="en-US" sz="1800" dirty="0"/>
          </a:p>
        </p:txBody>
      </p:sp>
      <p:sp>
        <p:nvSpPr>
          <p:cNvPr id="21" name="text-123"/>
          <p:cNvSpPr txBox="1"/>
          <p:nvPr/>
        </p:nvSpPr>
        <p:spPr>
          <a:xfrm>
            <a:off x="3931920" y="3429000"/>
            <a:ext cx="2011680" cy="640080"/>
          </a:xfrm>
          <a:prstGeom prst="rect">
            <a:avLst/>
          </a:prstGeom>
          <a:noFill/>
          <a:ln/>
        </p:spPr>
        <p:txBody>
          <a:bodyPr wrap="square" lIns="0" tIns="0" rIns="0" bIns="0" rtlCol="0" anchor="ctr"/>
          <a:lstStyle/>
          <a:p>
            <a:pPr indent="0" marL="0">
              <a:buNone/>
            </a:pPr>
            <a:r>
              <a:rPr lang="en-US" sz="1500" dirty="0">
                <a:solidFill>
                  <a:schemeClr val="tx2"/>
                </a:solidFill>
              </a:rPr>
              <a:t>3 × 12 = 36</a:t>
            </a:r>
            <a:endParaRPr lang="en-US" sz="1500" dirty="0"/>
          </a:p>
        </p:txBody>
      </p:sp>
      <p:sp>
        <p:nvSpPr>
          <p:cNvPr id="22" name="badge-124"/>
          <p:cNvSpPr/>
          <p:nvPr/>
        </p:nvSpPr>
        <p:spPr>
          <a:xfrm>
            <a:off x="822960" y="4206240"/>
            <a:ext cx="640080" cy="640080"/>
          </a:xfrm>
          <a:prstGeom prst="ellipse">
            <a:avLst/>
          </a:prstGeom>
          <a:solidFill>
            <a:schemeClr val="accent3"/>
          </a:solidFill>
          <a:ln w="12700">
            <a:solidFill>
              <a:schemeClr val="accent3"/>
            </a:solidFill>
            <a:prstDash val="solid"/>
          </a:ln>
        </p:spPr>
      </p:sp>
      <p:sp>
        <p:nvSpPr>
          <p:cNvPr id="23" name="badge-text-125"/>
          <p:cNvSpPr txBox="1"/>
          <p:nvPr/>
        </p:nvSpPr>
        <p:spPr>
          <a:xfrm>
            <a:off x="822960" y="420624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4</a:t>
            </a:r>
            <a:endParaRPr lang="en-US" sz="1800" dirty="0"/>
          </a:p>
        </p:txBody>
      </p:sp>
      <p:sp>
        <p:nvSpPr>
          <p:cNvPr id="24" name="pair-line-126"/>
          <p:cNvSpPr/>
          <p:nvPr/>
        </p:nvSpPr>
        <p:spPr>
          <a:xfrm>
            <a:off x="1554480" y="4526280"/>
            <a:ext cx="1463040" cy="0"/>
          </a:xfrm>
          <a:prstGeom prst="line">
            <a:avLst/>
          </a:prstGeom>
          <a:noFill/>
          <a:ln w="19050">
            <a:solidFill>
              <a:schemeClr val="accent6"/>
            </a:solidFill>
            <a:prstDash val="dash"/>
          </a:ln>
        </p:spPr>
      </p:sp>
      <p:sp>
        <p:nvSpPr>
          <p:cNvPr id="25" name="badge-127"/>
          <p:cNvSpPr/>
          <p:nvPr/>
        </p:nvSpPr>
        <p:spPr>
          <a:xfrm>
            <a:off x="3108960" y="4206240"/>
            <a:ext cx="640080" cy="640080"/>
          </a:xfrm>
          <a:prstGeom prst="ellipse">
            <a:avLst/>
          </a:prstGeom>
          <a:solidFill>
            <a:schemeClr val="accent2"/>
          </a:solidFill>
          <a:ln w="12700">
            <a:solidFill>
              <a:schemeClr val="accent2"/>
            </a:solidFill>
            <a:prstDash val="solid"/>
          </a:ln>
        </p:spPr>
      </p:sp>
      <p:sp>
        <p:nvSpPr>
          <p:cNvPr id="26" name="badge-text-128"/>
          <p:cNvSpPr txBox="1"/>
          <p:nvPr/>
        </p:nvSpPr>
        <p:spPr>
          <a:xfrm>
            <a:off x="3108960" y="420624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9</a:t>
            </a:r>
            <a:endParaRPr lang="en-US" sz="1800" dirty="0"/>
          </a:p>
        </p:txBody>
      </p:sp>
      <p:sp>
        <p:nvSpPr>
          <p:cNvPr id="27" name="text-129"/>
          <p:cNvSpPr txBox="1"/>
          <p:nvPr/>
        </p:nvSpPr>
        <p:spPr>
          <a:xfrm>
            <a:off x="3931920" y="4206240"/>
            <a:ext cx="2011680" cy="640080"/>
          </a:xfrm>
          <a:prstGeom prst="rect">
            <a:avLst/>
          </a:prstGeom>
          <a:noFill/>
          <a:ln/>
        </p:spPr>
        <p:txBody>
          <a:bodyPr wrap="square" lIns="0" tIns="0" rIns="0" bIns="0" rtlCol="0" anchor="ctr"/>
          <a:lstStyle/>
          <a:p>
            <a:pPr indent="0" marL="0">
              <a:buNone/>
            </a:pPr>
            <a:r>
              <a:rPr lang="en-US" sz="1500" dirty="0">
                <a:solidFill>
                  <a:schemeClr val="tx2"/>
                </a:solidFill>
              </a:rPr>
              <a:t>4 × 9 = 36</a:t>
            </a:r>
            <a:endParaRPr lang="en-US" sz="1500" dirty="0"/>
          </a:p>
        </p:txBody>
      </p:sp>
      <p:sp>
        <p:nvSpPr>
          <p:cNvPr id="28" name="badge-130"/>
          <p:cNvSpPr/>
          <p:nvPr/>
        </p:nvSpPr>
        <p:spPr>
          <a:xfrm>
            <a:off x="822960" y="4983480"/>
            <a:ext cx="640080" cy="640080"/>
          </a:xfrm>
          <a:prstGeom prst="ellipse">
            <a:avLst/>
          </a:prstGeom>
          <a:solidFill>
            <a:schemeClr val="accent1"/>
          </a:solidFill>
          <a:ln w="12700">
            <a:solidFill>
              <a:schemeClr val="accent1"/>
            </a:solidFill>
            <a:prstDash val="solid"/>
          </a:ln>
        </p:spPr>
      </p:sp>
      <p:sp>
        <p:nvSpPr>
          <p:cNvPr id="29" name="badge-text-131"/>
          <p:cNvSpPr txBox="1"/>
          <p:nvPr/>
        </p:nvSpPr>
        <p:spPr>
          <a:xfrm>
            <a:off x="822960" y="498348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6</a:t>
            </a:r>
            <a:endParaRPr lang="en-US" sz="1800" dirty="0"/>
          </a:p>
        </p:txBody>
      </p:sp>
      <p:sp>
        <p:nvSpPr>
          <p:cNvPr id="30" name="pair-line-132"/>
          <p:cNvSpPr/>
          <p:nvPr/>
        </p:nvSpPr>
        <p:spPr>
          <a:xfrm>
            <a:off x="1554480" y="5303520"/>
            <a:ext cx="1463040" cy="0"/>
          </a:xfrm>
          <a:prstGeom prst="line">
            <a:avLst/>
          </a:prstGeom>
          <a:noFill/>
          <a:ln w="19050">
            <a:solidFill>
              <a:schemeClr val="accent6"/>
            </a:solidFill>
            <a:prstDash val="dash"/>
          </a:ln>
        </p:spPr>
      </p:sp>
      <p:sp>
        <p:nvSpPr>
          <p:cNvPr id="31" name="badge-133"/>
          <p:cNvSpPr/>
          <p:nvPr/>
        </p:nvSpPr>
        <p:spPr>
          <a:xfrm>
            <a:off x="3108960" y="4983480"/>
            <a:ext cx="640080" cy="640080"/>
          </a:xfrm>
          <a:prstGeom prst="ellipse">
            <a:avLst/>
          </a:prstGeom>
          <a:solidFill>
            <a:schemeClr val="accent1"/>
          </a:solidFill>
          <a:ln w="12700">
            <a:solidFill>
              <a:schemeClr val="accent1"/>
            </a:solidFill>
            <a:prstDash val="solid"/>
          </a:ln>
        </p:spPr>
      </p:sp>
      <p:sp>
        <p:nvSpPr>
          <p:cNvPr id="32" name="badge-text-134"/>
          <p:cNvSpPr txBox="1"/>
          <p:nvPr/>
        </p:nvSpPr>
        <p:spPr>
          <a:xfrm>
            <a:off x="3108960" y="4983480"/>
            <a:ext cx="640080" cy="640080"/>
          </a:xfrm>
          <a:prstGeom prst="rect">
            <a:avLst/>
          </a:prstGeom>
          <a:noFill/>
          <a:ln/>
        </p:spPr>
        <p:txBody>
          <a:bodyPr wrap="square" lIns="0" tIns="0" rIns="0" bIns="0" rtlCol="0" anchor="ctr"/>
          <a:lstStyle/>
          <a:p>
            <a:pPr algn="ctr" indent="0" marL="0">
              <a:buNone/>
            </a:pPr>
            <a:r>
              <a:rPr lang="en-US" sz="1800" b="1" dirty="0">
                <a:solidFill>
                  <a:schemeClr val="bg1"/>
                </a:solidFill>
                <a:latin typeface="Courier New" pitchFamily="34" charset="0"/>
                <a:ea typeface="Courier New" pitchFamily="34" charset="-122"/>
                <a:cs typeface="Courier New" pitchFamily="34" charset="-120"/>
              </a:rPr>
              <a:t>6</a:t>
            </a:r>
            <a:endParaRPr lang="en-US" sz="1800" dirty="0"/>
          </a:p>
        </p:txBody>
      </p:sp>
      <p:sp>
        <p:nvSpPr>
          <p:cNvPr id="33" name="text-135"/>
          <p:cNvSpPr txBox="1"/>
          <p:nvPr/>
        </p:nvSpPr>
        <p:spPr>
          <a:xfrm>
            <a:off x="3931920" y="4983480"/>
            <a:ext cx="2011680" cy="640080"/>
          </a:xfrm>
          <a:prstGeom prst="rect">
            <a:avLst/>
          </a:prstGeom>
          <a:noFill/>
          <a:ln/>
        </p:spPr>
        <p:txBody>
          <a:bodyPr wrap="square" lIns="0" tIns="0" rIns="0" bIns="0" rtlCol="0" anchor="ctr"/>
          <a:lstStyle/>
          <a:p>
            <a:pPr indent="0" marL="0">
              <a:buNone/>
            </a:pPr>
            <a:r>
              <a:rPr lang="en-US" sz="1500" dirty="0">
                <a:solidFill>
                  <a:schemeClr val="tx2"/>
                </a:solidFill>
              </a:rPr>
              <a:t>cặp trùng: 6 × 6</a:t>
            </a:r>
            <a:endParaRPr lang="en-US" sz="1500" dirty="0"/>
          </a:p>
        </p:txBody>
      </p:sp>
      <p:sp>
        <p:nvSpPr>
          <p:cNvPr id="34" name="card-136"/>
          <p:cNvSpPr/>
          <p:nvPr/>
        </p:nvSpPr>
        <p:spPr>
          <a:xfrm>
            <a:off x="6309360" y="1463040"/>
            <a:ext cx="5349240" cy="4663440"/>
          </a:xfrm>
          <a:prstGeom prst="roundRect">
            <a:avLst>
              <a:gd name="adj" fmla="val 2353"/>
            </a:avLst>
          </a:prstGeom>
          <a:solidFill>
            <a:schemeClr val="bg2"/>
          </a:solidFill>
          <a:ln w="12700">
            <a:solidFill>
              <a:schemeClr val="bg2"/>
            </a:solidFill>
            <a:prstDash val="solid"/>
          </a:ln>
        </p:spPr>
      </p:sp>
      <p:sp>
        <p:nvSpPr>
          <p:cNvPr id="35" name="text-137"/>
          <p:cNvSpPr txBox="1"/>
          <p:nvPr/>
        </p:nvSpPr>
        <p:spPr>
          <a:xfrm>
            <a:off x="6583680" y="1691640"/>
            <a:ext cx="4846320" cy="411480"/>
          </a:xfrm>
          <a:prstGeom prst="rect">
            <a:avLst/>
          </a:prstGeom>
          <a:noFill/>
          <a:ln/>
        </p:spPr>
        <p:txBody>
          <a:bodyPr wrap="square" lIns="0" tIns="0" rIns="0" bIns="0" rtlCol="0" anchor="t"/>
          <a:lstStyle/>
          <a:p>
            <a:pPr indent="0" marL="0">
              <a:buNone/>
            </a:pPr>
            <a:r>
              <a:rPr lang="en-US" sz="2000" b="1" dirty="0">
                <a:solidFill>
                  <a:schemeClr val="tx2"/>
                </a:solidFill>
              </a:rPr>
              <a:t>Nhận xét then chốt</a:t>
            </a:r>
            <a:endParaRPr lang="en-US" sz="2000" dirty="0"/>
          </a:p>
        </p:txBody>
      </p:sp>
      <p:sp>
        <p:nvSpPr>
          <p:cNvPr id="36" name="list-138"/>
          <p:cNvSpPr txBox="1"/>
          <p:nvPr/>
        </p:nvSpPr>
        <p:spPr>
          <a:xfrm>
            <a:off x="6583680" y="2240280"/>
            <a:ext cx="4846320" cy="3657600"/>
          </a:xfrm>
          <a:prstGeom prst="rect">
            <a:avLst/>
          </a:prstGeom>
          <a:noFill/>
          <a:ln/>
        </p:spPr>
        <p:txBody>
          <a:bodyPr wrap="square" lIns="0" tIns="0" rIns="0" bIns="0" rtlCol="0" anchor="t"/>
          <a:lstStyle/>
          <a:p>
            <a:pPr indent="0" marL="0">
              <a:spcAft>
                <a:spcPts val="800"/>
              </a:spcAft>
              <a:buNone/>
            </a:pPr>
            <a:r>
              <a:rPr lang="en-US" sz="1700" dirty="0">
                <a:solidFill>
                  <a:schemeClr val="tx1"/>
                </a:solidFill>
              </a:rPr>
              <a:t>Số nhỏ trong mỗi cặp (xanh lá) luôn </a:t>
            </a:r>
            <a:pPr indent="0" marL="0">
              <a:spcAft>
                <a:spcPts val="800"/>
              </a:spcAft>
              <a:buNone/>
            </a:pPr>
            <a:r>
              <a:rPr lang="en-US" sz="1700" b="1" dirty="0">
                <a:solidFill>
                  <a:schemeClr val="tx1"/>
                </a:solidFill>
              </a:rPr>
              <a:t>≤ √n</a:t>
            </a:r>
            <a:endParaRPr lang="en-US" sz="1700" dirty="0"/>
          </a:p>
          <a:p>
            <a:pPr indent="0" marL="0">
              <a:spcAft>
                <a:spcPts val="800"/>
              </a:spcAft>
              <a:buNone/>
            </a:pPr>
            <a:r>
              <a:rPr lang="en-US" sz="1700" dirty="0">
                <a:solidFill>
                  <a:schemeClr val="tx1"/>
                </a:solidFill>
              </a:rPr>
              <a:t>→ chỉ duyệt i từ 1 đến √n, gặp ước i thì có luôn ước </a:t>
            </a:r>
            <a:pPr indent="0" marL="0">
              <a:spcAft>
                <a:spcPts val="800"/>
              </a:spcAft>
              <a:buNone/>
            </a:pPr>
            <a:r>
              <a:rPr lang="en-US" sz="1700" b="1" dirty="0">
                <a:solidFill>
                  <a:schemeClr val="tx1"/>
                </a:solidFill>
              </a:rPr>
              <a:t>n / i</a:t>
            </a:r>
            <a:endParaRPr lang="en-US" sz="1700" dirty="0"/>
          </a:p>
          <a:p>
            <a:pPr indent="0" marL="0">
              <a:spcAft>
                <a:spcPts val="800"/>
              </a:spcAft>
              <a:buNone/>
            </a:pPr>
            <a:r>
              <a:rPr lang="en-US" sz="1700" dirty="0">
                <a:solidFill>
                  <a:schemeClr val="tx1"/>
                </a:solidFill>
              </a:rPr>
              <a:t>Cặp trùng i = n / i chỉ xảy ra khi n là </a:t>
            </a:r>
            <a:pPr indent="0" marL="0">
              <a:spcAft>
                <a:spcPts val="800"/>
              </a:spcAft>
              <a:buNone/>
            </a:pPr>
            <a:r>
              <a:rPr lang="en-US" sz="1700" b="1" dirty="0">
                <a:solidFill>
                  <a:schemeClr val="tx1"/>
                </a:solidFill>
              </a:rPr>
              <a:t>số chính phương</a:t>
            </a:r>
            <a:pPr indent="0" marL="0">
              <a:spcAft>
                <a:spcPts val="800"/>
              </a:spcAft>
              <a:buNone/>
            </a:pPr>
            <a:r>
              <a:rPr lang="en-US" sz="1700" dirty="0">
                <a:solidFill>
                  <a:schemeClr val="tx1"/>
                </a:solidFill>
              </a:rPr>
              <a:t> → chỉ đếm 1 lần</a:t>
            </a:r>
            <a:endParaRPr lang="en-US" sz="1700" dirty="0"/>
          </a:p>
          <a:p>
            <a:pPr indent="0" marL="0">
              <a:spcAft>
                <a:spcPts val="800"/>
              </a:spcAft>
              <a:buNone/>
            </a:pPr>
            <a:r>
              <a:rPr lang="en-US" sz="1700" dirty="0">
                <a:solidFill>
                  <a:schemeClr val="tx1"/>
                </a:solidFill>
              </a:rPr>
              <a:t>Hệ quả: n có số ước </a:t>
            </a:r>
            <a:pPr indent="0" marL="0">
              <a:spcAft>
                <a:spcPts val="800"/>
              </a:spcAft>
              <a:buNone/>
            </a:pPr>
            <a:r>
              <a:rPr lang="en-US" sz="1700" b="1" dirty="0">
                <a:solidFill>
                  <a:schemeClr val="tx1"/>
                </a:solidFill>
              </a:rPr>
              <a:t>LẺ</a:t>
            </a:r>
            <a:pPr indent="0" marL="0">
              <a:spcAft>
                <a:spcPts val="800"/>
              </a:spcAft>
              <a:buNone/>
            </a:pPr>
            <a:r>
              <a:rPr lang="en-US" sz="1700" dirty="0">
                <a:solidFill>
                  <a:schemeClr val="tx1"/>
                </a:solidFill>
              </a:rPr>
              <a:t> ⇔ n là số chính phương</a:t>
            </a:r>
            <a:endParaRPr lang="en-US" sz="17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Code O(√n) và ba lỗi kinh điển</a:t>
            </a:r>
            <a:endParaRPr lang="en-US" sz="3400" dirty="0"/>
          </a:p>
        </p:txBody>
      </p:sp>
      <p:sp>
        <p:nvSpPr>
          <p:cNvPr id="3" name="code-bg-139"/>
          <p:cNvSpPr/>
          <p:nvPr/>
        </p:nvSpPr>
        <p:spPr>
          <a:xfrm>
            <a:off x="548640" y="1463040"/>
            <a:ext cx="6035040" cy="3749040"/>
          </a:xfrm>
          <a:prstGeom prst="roundRect">
            <a:avLst>
              <a:gd name="adj" fmla="val 2439"/>
            </a:avLst>
          </a:prstGeom>
          <a:solidFill>
            <a:schemeClr val="tx1"/>
          </a:solidFill>
          <a:ln w="12700">
            <a:solidFill>
              <a:schemeClr val="tx1"/>
            </a:solidFill>
            <a:prstDash val="solid"/>
          </a:ln>
        </p:spPr>
      </p:sp>
      <p:sp>
        <p:nvSpPr>
          <p:cNvPr id="4" name="code-140"/>
          <p:cNvSpPr txBox="1"/>
          <p:nvPr/>
        </p:nvSpPr>
        <p:spPr>
          <a:xfrm>
            <a:off x="777240" y="1627632"/>
            <a:ext cx="5577840" cy="3419856"/>
          </a:xfrm>
          <a:prstGeom prst="rect">
            <a:avLst/>
          </a:prstGeom>
          <a:noFill/>
          <a:ln/>
        </p:spPr>
        <p:txBody>
          <a:bodyPr wrap="square" lIns="0" tIns="0" rIns="0" bIns="0" rtlCol="0" anchor="t"/>
          <a:lstStyle/>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long long dem = 0, tong = 0;</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for (long long i = 1; i * i &lt;= n; i++) {</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if (n % i == 0) {</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dem++;  tong += i;</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if (i != n / i) {    </a:t>
            </a:r>
            <a:pPr indent="0" marL="0">
              <a:lnSpc>
                <a:spcPct val="105000"/>
              </a:lnSpc>
              <a:buNone/>
            </a:pPr>
            <a:r>
              <a:rPr lang="en-US" sz="1500" dirty="0">
                <a:solidFill>
                  <a:schemeClr val="accent5"/>
                </a:solidFill>
                <a:latin typeface="Courier New" pitchFamily="34" charset="0"/>
                <a:ea typeface="Courier New" pitchFamily="34" charset="-122"/>
                <a:cs typeface="Courier New" pitchFamily="34" charset="-120"/>
              </a:rPr>
              <a:t>// n chính phương?</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dem++;  tong += n / i;</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a:t>
            </a:r>
            <a:endParaRPr lang="en-US" sz="1500" dirty="0"/>
          </a:p>
        </p:txBody>
      </p:sp>
      <p:sp>
        <p:nvSpPr>
          <p:cNvPr id="5" name="card-141"/>
          <p:cNvSpPr/>
          <p:nvPr/>
        </p:nvSpPr>
        <p:spPr>
          <a:xfrm>
            <a:off x="6903720" y="1463040"/>
            <a:ext cx="4754880" cy="1143000"/>
          </a:xfrm>
          <a:prstGeom prst="roundRect">
            <a:avLst>
              <a:gd name="adj" fmla="val 9600"/>
            </a:avLst>
          </a:prstGeom>
          <a:solidFill>
            <a:schemeClr val="bg2"/>
          </a:solidFill>
          <a:ln w="12700">
            <a:solidFill>
              <a:schemeClr val="bg2"/>
            </a:solidFill>
            <a:prstDash val="solid"/>
          </a:ln>
        </p:spPr>
      </p:sp>
      <p:sp>
        <p:nvSpPr>
          <p:cNvPr id="6" name="badge-142"/>
          <p:cNvSpPr/>
          <p:nvPr/>
        </p:nvSpPr>
        <p:spPr>
          <a:xfrm>
            <a:off x="7086600" y="1709928"/>
            <a:ext cx="640080" cy="640080"/>
          </a:xfrm>
          <a:prstGeom prst="ellipse">
            <a:avLst/>
          </a:prstGeom>
          <a:solidFill>
            <a:schemeClr val="accent4"/>
          </a:solidFill>
          <a:ln w="12700">
            <a:solidFill>
              <a:schemeClr val="accent4"/>
            </a:solidFill>
            <a:prstDash val="solid"/>
          </a:ln>
        </p:spPr>
      </p:sp>
      <p:sp>
        <p:nvSpPr>
          <p:cNvPr id="7" name="badge-text-143"/>
          <p:cNvSpPr txBox="1"/>
          <p:nvPr/>
        </p:nvSpPr>
        <p:spPr>
          <a:xfrm>
            <a:off x="7086600" y="1709928"/>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1</a:t>
            </a:r>
            <a:endParaRPr lang="en-US" sz="2000" dirty="0"/>
          </a:p>
        </p:txBody>
      </p:sp>
      <p:sp>
        <p:nvSpPr>
          <p:cNvPr id="8" name="text-144"/>
          <p:cNvSpPr txBox="1"/>
          <p:nvPr/>
        </p:nvSpPr>
        <p:spPr>
          <a:xfrm>
            <a:off x="7909560" y="1600200"/>
            <a:ext cx="3611880" cy="411480"/>
          </a:xfrm>
          <a:prstGeom prst="rect">
            <a:avLst/>
          </a:prstGeom>
          <a:noFill/>
          <a:ln/>
        </p:spPr>
        <p:txBody>
          <a:bodyPr wrap="square" lIns="0" tIns="0" rIns="0" bIns="0" rtlCol="0" anchor="t"/>
          <a:lstStyle/>
          <a:p>
            <a:pPr indent="0" marL="0">
              <a:buNone/>
            </a:pPr>
            <a:r>
              <a:rPr lang="en-US" sz="1700" b="1" dirty="0">
                <a:solidFill>
                  <a:schemeClr val="accent4"/>
                </a:solidFill>
              </a:rPr>
              <a:t>Quên n chính phương</a:t>
            </a:r>
            <a:endParaRPr lang="en-US" sz="1700" dirty="0"/>
          </a:p>
        </p:txBody>
      </p:sp>
      <p:sp>
        <p:nvSpPr>
          <p:cNvPr id="9" name="text-145"/>
          <p:cNvSpPr txBox="1"/>
          <p:nvPr/>
        </p:nvSpPr>
        <p:spPr>
          <a:xfrm>
            <a:off x="7909560" y="2011680"/>
            <a:ext cx="3611880" cy="502920"/>
          </a:xfrm>
          <a:prstGeom prst="rect">
            <a:avLst/>
          </a:prstGeom>
          <a:noFill/>
          <a:ln/>
        </p:spPr>
        <p:txBody>
          <a:bodyPr wrap="square" lIns="0" tIns="0" rIns="0" bIns="0" rtlCol="0" anchor="t"/>
          <a:lstStyle/>
          <a:p>
            <a:pPr indent="0" marL="0">
              <a:buNone/>
            </a:pPr>
            <a:r>
              <a:rPr lang="en-US" sz="1400" dirty="0">
                <a:solidFill>
                  <a:schemeClr val="tx1"/>
                </a:solidFill>
              </a:rPr>
              <a:t>i == n / i → đếm thừa 1 ước</a:t>
            </a:r>
            <a:endParaRPr lang="en-US" sz="1400" dirty="0"/>
          </a:p>
        </p:txBody>
      </p:sp>
      <p:sp>
        <p:nvSpPr>
          <p:cNvPr id="10" name="card-146"/>
          <p:cNvSpPr/>
          <p:nvPr/>
        </p:nvSpPr>
        <p:spPr>
          <a:xfrm>
            <a:off x="6903720" y="2761488"/>
            <a:ext cx="4754880" cy="1143000"/>
          </a:xfrm>
          <a:prstGeom prst="roundRect">
            <a:avLst>
              <a:gd name="adj" fmla="val 9600"/>
            </a:avLst>
          </a:prstGeom>
          <a:solidFill>
            <a:schemeClr val="bg2"/>
          </a:solidFill>
          <a:ln w="12700">
            <a:solidFill>
              <a:schemeClr val="bg2"/>
            </a:solidFill>
            <a:prstDash val="solid"/>
          </a:ln>
        </p:spPr>
      </p:sp>
      <p:sp>
        <p:nvSpPr>
          <p:cNvPr id="11" name="badge-147"/>
          <p:cNvSpPr/>
          <p:nvPr/>
        </p:nvSpPr>
        <p:spPr>
          <a:xfrm>
            <a:off x="7086600" y="3008376"/>
            <a:ext cx="640080" cy="640080"/>
          </a:xfrm>
          <a:prstGeom prst="ellipse">
            <a:avLst/>
          </a:prstGeom>
          <a:solidFill>
            <a:schemeClr val="accent4"/>
          </a:solidFill>
          <a:ln w="12700">
            <a:solidFill>
              <a:schemeClr val="accent4"/>
            </a:solidFill>
            <a:prstDash val="solid"/>
          </a:ln>
        </p:spPr>
      </p:sp>
      <p:sp>
        <p:nvSpPr>
          <p:cNvPr id="12" name="badge-text-148"/>
          <p:cNvSpPr txBox="1"/>
          <p:nvPr/>
        </p:nvSpPr>
        <p:spPr>
          <a:xfrm>
            <a:off x="7086600" y="3008376"/>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2</a:t>
            </a:r>
            <a:endParaRPr lang="en-US" sz="2000" dirty="0"/>
          </a:p>
        </p:txBody>
      </p:sp>
      <p:sp>
        <p:nvSpPr>
          <p:cNvPr id="13" name="text-149"/>
          <p:cNvSpPr txBox="1"/>
          <p:nvPr/>
        </p:nvSpPr>
        <p:spPr>
          <a:xfrm>
            <a:off x="7909560" y="2898648"/>
            <a:ext cx="3611880" cy="411480"/>
          </a:xfrm>
          <a:prstGeom prst="rect">
            <a:avLst/>
          </a:prstGeom>
          <a:noFill/>
          <a:ln/>
        </p:spPr>
        <p:txBody>
          <a:bodyPr wrap="square" lIns="0" tIns="0" rIns="0" bIns="0" rtlCol="0" anchor="t"/>
          <a:lstStyle/>
          <a:p>
            <a:pPr indent="0" marL="0">
              <a:buNone/>
            </a:pPr>
            <a:r>
              <a:rPr lang="en-US" sz="1700" b="1" dirty="0">
                <a:solidFill>
                  <a:schemeClr val="accent4"/>
                </a:solidFill>
              </a:rPr>
              <a:t>Dùng i &lt;= sqrt(n)</a:t>
            </a:r>
            <a:endParaRPr lang="en-US" sz="1700" dirty="0"/>
          </a:p>
        </p:txBody>
      </p:sp>
      <p:sp>
        <p:nvSpPr>
          <p:cNvPr id="14" name="text-150"/>
          <p:cNvSpPr txBox="1"/>
          <p:nvPr/>
        </p:nvSpPr>
        <p:spPr>
          <a:xfrm>
            <a:off x="7909560" y="3310128"/>
            <a:ext cx="3611880" cy="502920"/>
          </a:xfrm>
          <a:prstGeom prst="rect">
            <a:avLst/>
          </a:prstGeom>
          <a:noFill/>
          <a:ln/>
        </p:spPr>
        <p:txBody>
          <a:bodyPr wrap="square" lIns="0" tIns="0" rIns="0" bIns="0" rtlCol="0" anchor="t"/>
          <a:lstStyle/>
          <a:p>
            <a:pPr indent="0" marL="0">
              <a:buNone/>
            </a:pPr>
            <a:r>
              <a:rPr lang="en-US" sz="1400" dirty="0">
                <a:solidFill>
                  <a:schemeClr val="tx1"/>
                </a:solidFill>
              </a:rPr>
              <a:t>sqrt trả số thực, có sai số. Dùng i * i &lt;= n</a:t>
            </a:r>
            <a:endParaRPr lang="en-US" sz="1400" dirty="0"/>
          </a:p>
        </p:txBody>
      </p:sp>
      <p:sp>
        <p:nvSpPr>
          <p:cNvPr id="15" name="card-151"/>
          <p:cNvSpPr/>
          <p:nvPr/>
        </p:nvSpPr>
        <p:spPr>
          <a:xfrm>
            <a:off x="6903720" y="4059936"/>
            <a:ext cx="4754880" cy="1143000"/>
          </a:xfrm>
          <a:prstGeom prst="roundRect">
            <a:avLst>
              <a:gd name="adj" fmla="val 9600"/>
            </a:avLst>
          </a:prstGeom>
          <a:solidFill>
            <a:schemeClr val="bg2"/>
          </a:solidFill>
          <a:ln w="12700">
            <a:solidFill>
              <a:schemeClr val="bg2"/>
            </a:solidFill>
            <a:prstDash val="solid"/>
          </a:ln>
        </p:spPr>
      </p:sp>
      <p:sp>
        <p:nvSpPr>
          <p:cNvPr id="16" name="badge-152"/>
          <p:cNvSpPr/>
          <p:nvPr/>
        </p:nvSpPr>
        <p:spPr>
          <a:xfrm>
            <a:off x="7086600" y="4306824"/>
            <a:ext cx="640080" cy="640080"/>
          </a:xfrm>
          <a:prstGeom prst="ellipse">
            <a:avLst/>
          </a:prstGeom>
          <a:solidFill>
            <a:schemeClr val="accent4"/>
          </a:solidFill>
          <a:ln w="12700">
            <a:solidFill>
              <a:schemeClr val="accent4"/>
            </a:solidFill>
            <a:prstDash val="solid"/>
          </a:ln>
        </p:spPr>
      </p:sp>
      <p:sp>
        <p:nvSpPr>
          <p:cNvPr id="17" name="badge-text-153"/>
          <p:cNvSpPr txBox="1"/>
          <p:nvPr/>
        </p:nvSpPr>
        <p:spPr>
          <a:xfrm>
            <a:off x="7086600" y="4306824"/>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latin typeface="Courier New" pitchFamily="34" charset="0"/>
                <a:ea typeface="Courier New" pitchFamily="34" charset="-122"/>
                <a:cs typeface="Courier New" pitchFamily="34" charset="-120"/>
              </a:rPr>
              <a:t>3</a:t>
            </a:r>
            <a:endParaRPr lang="en-US" sz="2000" dirty="0"/>
          </a:p>
        </p:txBody>
      </p:sp>
      <p:sp>
        <p:nvSpPr>
          <p:cNvPr id="18" name="text-154"/>
          <p:cNvSpPr txBox="1"/>
          <p:nvPr/>
        </p:nvSpPr>
        <p:spPr>
          <a:xfrm>
            <a:off x="7909560" y="4197096"/>
            <a:ext cx="3611880" cy="411480"/>
          </a:xfrm>
          <a:prstGeom prst="rect">
            <a:avLst/>
          </a:prstGeom>
          <a:noFill/>
          <a:ln/>
        </p:spPr>
        <p:txBody>
          <a:bodyPr wrap="square" lIns="0" tIns="0" rIns="0" bIns="0" rtlCol="0" anchor="t"/>
          <a:lstStyle/>
          <a:p>
            <a:pPr indent="0" marL="0">
              <a:buNone/>
            </a:pPr>
            <a:r>
              <a:rPr lang="en-US" sz="1700" b="1" dirty="0">
                <a:solidFill>
                  <a:schemeClr val="accent4"/>
                </a:solidFill>
              </a:rPr>
              <a:t>Khai báo int i</a:t>
            </a:r>
            <a:endParaRPr lang="en-US" sz="1700" dirty="0"/>
          </a:p>
        </p:txBody>
      </p:sp>
      <p:sp>
        <p:nvSpPr>
          <p:cNvPr id="19" name="text-155"/>
          <p:cNvSpPr txBox="1"/>
          <p:nvPr/>
        </p:nvSpPr>
        <p:spPr>
          <a:xfrm>
            <a:off x="7909560" y="4608576"/>
            <a:ext cx="3611880" cy="502920"/>
          </a:xfrm>
          <a:prstGeom prst="rect">
            <a:avLst/>
          </a:prstGeom>
          <a:noFill/>
          <a:ln/>
        </p:spPr>
        <p:txBody>
          <a:bodyPr wrap="square" lIns="0" tIns="0" rIns="0" bIns="0" rtlCol="0" anchor="t"/>
          <a:lstStyle/>
          <a:p>
            <a:pPr indent="0" marL="0">
              <a:buNone/>
            </a:pPr>
            <a:r>
              <a:rPr lang="en-US" sz="1400" dirty="0">
                <a:solidFill>
                  <a:schemeClr val="tx1"/>
                </a:solidFill>
              </a:rPr>
              <a:t>n ~ 10¹² thì i * i tràn int. Dùng long long</a:t>
            </a:r>
            <a:endParaRPr lang="en-US" sz="1400" dirty="0"/>
          </a:p>
        </p:txBody>
      </p:sp>
      <p:sp>
        <p:nvSpPr>
          <p:cNvPr id="20" name="text-156"/>
          <p:cNvSpPr txBox="1"/>
          <p:nvPr/>
        </p:nvSpPr>
        <p:spPr>
          <a:xfrm>
            <a:off x="548640" y="5440680"/>
            <a:ext cx="6035040" cy="457200"/>
          </a:xfrm>
          <a:prstGeom prst="rect">
            <a:avLst/>
          </a:prstGeom>
          <a:noFill/>
          <a:ln/>
        </p:spPr>
        <p:txBody>
          <a:bodyPr wrap="square" lIns="0" tIns="0" rIns="0" bIns="0" rtlCol="0" anchor="t"/>
          <a:lstStyle/>
          <a:p>
            <a:pPr indent="0" marL="0">
              <a:buNone/>
            </a:pPr>
            <a:r>
              <a:rPr lang="en-US" sz="1700" b="1" dirty="0">
                <a:solidFill>
                  <a:schemeClr val="accent3"/>
                </a:solidFill>
              </a:rPr>
              <a:t>n = 10¹² → chỉ 10⁶ vòng lặp ≈ 0,01 giây</a:t>
            </a:r>
            <a:endParaRPr lang="en-US" sz="17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ec-num-bg-157"/>
          <p:cNvSpPr/>
          <p:nvPr/>
        </p:nvSpPr>
        <p:spPr>
          <a:xfrm>
            <a:off x="822960" y="2331720"/>
            <a:ext cx="1463040" cy="1463040"/>
          </a:xfrm>
          <a:prstGeom prst="ellipse">
            <a:avLst/>
          </a:prstGeom>
          <a:solidFill>
            <a:schemeClr val="accent1"/>
          </a:solidFill>
          <a:ln w="12700">
            <a:solidFill>
              <a:schemeClr val="accent1"/>
            </a:solidFill>
            <a:prstDash val="solid"/>
          </a:ln>
        </p:spPr>
      </p:sp>
      <p:sp>
        <p:nvSpPr>
          <p:cNvPr id="3" name="sec-num-158"/>
          <p:cNvSpPr txBox="1"/>
          <p:nvPr/>
        </p:nvSpPr>
        <p:spPr>
          <a:xfrm>
            <a:off x="822960" y="2331720"/>
            <a:ext cx="1463040" cy="1463040"/>
          </a:xfrm>
          <a:prstGeom prst="rect">
            <a:avLst/>
          </a:prstGeom>
          <a:noFill/>
          <a:ln/>
        </p:spPr>
        <p:txBody>
          <a:bodyPr wrap="square" lIns="0" tIns="0" rIns="0" bIns="0" rtlCol="0" anchor="ctr"/>
          <a:lstStyle/>
          <a:p>
            <a:pPr algn="ctr" indent="0" marL="0">
              <a:buNone/>
            </a:pPr>
            <a:r>
              <a:rPr lang="en-US" sz="5400" b="1" dirty="0">
                <a:solidFill>
                  <a:schemeClr val="bg1"/>
                </a:solidFill>
                <a:latin typeface="Cambria" pitchFamily="34" charset="0"/>
                <a:ea typeface="Cambria" pitchFamily="34" charset="-122"/>
                <a:cs typeface="Cambria" pitchFamily="34" charset="-120"/>
              </a:rPr>
              <a:t>4</a:t>
            </a:r>
            <a:endParaRPr lang="en-US" sz="5400" dirty="0"/>
          </a:p>
        </p:txBody>
      </p:sp>
      <p:sp>
        <p:nvSpPr>
          <p:cNvPr id="4" name="Text 0"/>
          <p:cNvSpPr/>
          <p:nvPr>
            <p:ph idx="100" type="title" hasCustomPrompt="1"/>
          </p:nvPr>
        </p:nvSpPr>
        <p:spPr>
          <a:xfrm>
            <a:off x="2743200" y="2468880"/>
            <a:ext cx="8686800" cy="1097280"/>
          </a:xfrm>
          <a:prstGeom prst="rect">
            <a:avLst/>
          </a:prstGeom>
          <a:noFill/>
          <a:ln/>
        </p:spPr>
        <p:txBody>
          <a:bodyPr wrap="square" lIns="0" tIns="0" rIns="0" bIns="0" rtlCol="0" anchor="ctr"/>
          <a:lstStyle/>
          <a:p>
            <a:pPr algn="l" indent="0" marL="0">
              <a:buNone/>
            </a:pPr>
            <a:r>
              <a:rPr lang="en-US" sz="4000" b="1" dirty="0">
                <a:solidFill>
                  <a:schemeClr val="bg1"/>
                </a:solidFill>
              </a:rPr>
              <a:t>Số nguyên tố &amp; Sàng Eratosthenes</a:t>
            </a:r>
            <a:endParaRPr lang="en-US" sz="4000" dirty="0"/>
          </a:p>
        </p:txBody>
      </p:sp>
      <p:sp>
        <p:nvSpPr>
          <p:cNvPr id="5" name="Text 0"/>
          <p:cNvSpPr/>
          <p:nvPr>
            <p:ph idx="101" type="body" hasCustomPrompt="1"/>
          </p:nvPr>
        </p:nvSpPr>
        <p:spPr>
          <a:xfrm>
            <a:off x="2743200" y="3566160"/>
            <a:ext cx="8686800" cy="822960"/>
          </a:xfrm>
          <a:prstGeom prst="rect">
            <a:avLst/>
          </a:prstGeom>
          <a:noFill/>
          <a:ln/>
        </p:spPr>
        <p:txBody>
          <a:bodyPr wrap="square" lIns="0" tIns="0" rIns="0" bIns="0" rtlCol="0" anchor="t"/>
          <a:lstStyle/>
          <a:p>
            <a:pPr algn="l" indent="0" marL="0">
              <a:buNone/>
            </a:pPr>
            <a:r>
              <a:rPr lang="en-US" sz="1800" dirty="0">
                <a:solidFill>
                  <a:schemeClr val="accent5"/>
                </a:solidFill>
              </a:rPr>
              <a:t>Kiểm tra một số trong O(√n) · Tìm mọi số ≤ N trong một lần</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Kiểm tra một số có nguyên tố không</a:t>
            </a:r>
            <a:endParaRPr lang="en-US" sz="3400" dirty="0"/>
          </a:p>
        </p:txBody>
      </p:sp>
      <p:sp>
        <p:nvSpPr>
          <p:cNvPr id="3" name="card-159"/>
          <p:cNvSpPr/>
          <p:nvPr/>
        </p:nvSpPr>
        <p:spPr>
          <a:xfrm>
            <a:off x="548640" y="1463040"/>
            <a:ext cx="4937760" cy="2011680"/>
          </a:xfrm>
          <a:prstGeom prst="roundRect">
            <a:avLst>
              <a:gd name="adj" fmla="val 5455"/>
            </a:avLst>
          </a:prstGeom>
          <a:solidFill>
            <a:schemeClr val="bg2"/>
          </a:solidFill>
          <a:ln w="12700">
            <a:solidFill>
              <a:schemeClr val="bg2"/>
            </a:solidFill>
            <a:prstDash val="solid"/>
          </a:ln>
        </p:spPr>
      </p:sp>
      <p:sp>
        <p:nvSpPr>
          <p:cNvPr id="4" name="text-160"/>
          <p:cNvSpPr txBox="1"/>
          <p:nvPr/>
        </p:nvSpPr>
        <p:spPr>
          <a:xfrm>
            <a:off x="822960" y="1645920"/>
            <a:ext cx="4389120" cy="365760"/>
          </a:xfrm>
          <a:prstGeom prst="rect">
            <a:avLst/>
          </a:prstGeom>
          <a:noFill/>
          <a:ln/>
        </p:spPr>
        <p:txBody>
          <a:bodyPr wrap="square" lIns="0" tIns="0" rIns="0" bIns="0" rtlCol="0" anchor="t"/>
          <a:lstStyle/>
          <a:p>
            <a:pPr indent="0" marL="0">
              <a:buNone/>
            </a:pPr>
            <a:r>
              <a:rPr lang="en-US" sz="1800" b="1" dirty="0">
                <a:solidFill>
                  <a:schemeClr val="tx2"/>
                </a:solidFill>
              </a:rPr>
              <a:t>Định nghĩa</a:t>
            </a:r>
            <a:endParaRPr lang="en-US" sz="1800" dirty="0"/>
          </a:p>
        </p:txBody>
      </p:sp>
      <p:sp>
        <p:nvSpPr>
          <p:cNvPr id="5" name="text-161"/>
          <p:cNvSpPr txBox="1"/>
          <p:nvPr/>
        </p:nvSpPr>
        <p:spPr>
          <a:xfrm>
            <a:off x="822960" y="2103120"/>
            <a:ext cx="4434840" cy="1280160"/>
          </a:xfrm>
          <a:prstGeom prst="rect">
            <a:avLst/>
          </a:prstGeom>
          <a:noFill/>
          <a:ln/>
        </p:spPr>
        <p:txBody>
          <a:bodyPr wrap="square" lIns="0" tIns="0" rIns="0" bIns="0" rtlCol="0" anchor="t"/>
          <a:lstStyle/>
          <a:p>
            <a:pPr indent="0" marL="0">
              <a:buNone/>
            </a:pPr>
            <a:r>
              <a:rPr lang="en-US" sz="1600" dirty="0">
                <a:solidFill>
                  <a:schemeClr val="tx1"/>
                </a:solidFill>
              </a:rPr>
              <a:t>Số tự nhiên lớn hơn 1, có đúng hai ước là 1 và chính nó. Số 1 không phải số nguyên tố; 2 là số nguyên tố chẵn duy nhất.</a:t>
            </a:r>
            <a:endParaRPr lang="en-US" sz="1600" dirty="0"/>
          </a:p>
        </p:txBody>
      </p:sp>
      <p:sp>
        <p:nvSpPr>
          <p:cNvPr id="6" name="card-162"/>
          <p:cNvSpPr/>
          <p:nvPr/>
        </p:nvSpPr>
        <p:spPr>
          <a:xfrm>
            <a:off x="548640" y="3703320"/>
            <a:ext cx="4937760" cy="2423160"/>
          </a:xfrm>
          <a:prstGeom prst="roundRect">
            <a:avLst>
              <a:gd name="adj" fmla="val 4528"/>
            </a:avLst>
          </a:prstGeom>
          <a:solidFill>
            <a:schemeClr val="bg2"/>
          </a:solidFill>
          <a:ln w="12700">
            <a:solidFill>
              <a:schemeClr val="bg2"/>
            </a:solidFill>
            <a:prstDash val="solid"/>
          </a:ln>
        </p:spPr>
      </p:sp>
      <p:sp>
        <p:nvSpPr>
          <p:cNvPr id="7" name="text-163"/>
          <p:cNvSpPr txBox="1"/>
          <p:nvPr/>
        </p:nvSpPr>
        <p:spPr>
          <a:xfrm>
            <a:off x="822960" y="3886200"/>
            <a:ext cx="4389120" cy="365760"/>
          </a:xfrm>
          <a:prstGeom prst="rect">
            <a:avLst/>
          </a:prstGeom>
          <a:noFill/>
          <a:ln/>
        </p:spPr>
        <p:txBody>
          <a:bodyPr wrap="square" lIns="0" tIns="0" rIns="0" bIns="0" rtlCol="0" anchor="t"/>
          <a:lstStyle/>
          <a:p>
            <a:pPr indent="0" marL="0">
              <a:buNone/>
            </a:pPr>
            <a:r>
              <a:rPr lang="en-US" sz="1800" b="1" dirty="0">
                <a:solidFill>
                  <a:schemeClr val="tx2"/>
                </a:solidFill>
              </a:rPr>
              <a:t>Nâng cao: dạng 6k ± 1</a:t>
            </a:r>
            <a:endParaRPr lang="en-US" sz="1800" dirty="0"/>
          </a:p>
        </p:txBody>
      </p:sp>
      <p:sp>
        <p:nvSpPr>
          <p:cNvPr id="8" name="text-164"/>
          <p:cNvSpPr txBox="1"/>
          <p:nvPr/>
        </p:nvSpPr>
        <p:spPr>
          <a:xfrm>
            <a:off x="822960" y="4343400"/>
            <a:ext cx="4434840" cy="1645920"/>
          </a:xfrm>
          <a:prstGeom prst="rect">
            <a:avLst/>
          </a:prstGeom>
          <a:noFill/>
          <a:ln/>
        </p:spPr>
        <p:txBody>
          <a:bodyPr wrap="square" lIns="0" tIns="0" rIns="0" bIns="0" rtlCol="0" anchor="t"/>
          <a:lstStyle/>
          <a:p>
            <a:pPr indent="0" marL="0">
              <a:buNone/>
            </a:pPr>
            <a:r>
              <a:rPr lang="en-US" sz="1500" dirty="0">
                <a:solidFill>
                  <a:schemeClr val="tx1"/>
                </a:solidFill>
              </a:rPr>
              <a:t>6k, 6k±2 chia hết cho 2; 6k+3 chia hết cho 3. Nên mọi số nguyên tố &gt; 3 có dạng 6k − 1 hoặc 6k + 1 → chỉ thử 2 trên 6 số, nhanh gấp ~3 lần.</a:t>
            </a:r>
            <a:endParaRPr lang="en-US" sz="1500" dirty="0"/>
          </a:p>
        </p:txBody>
      </p:sp>
      <p:sp>
        <p:nvSpPr>
          <p:cNvPr id="9" name="code-bg-165"/>
          <p:cNvSpPr/>
          <p:nvPr/>
        </p:nvSpPr>
        <p:spPr>
          <a:xfrm>
            <a:off x="5806440" y="1463040"/>
            <a:ext cx="5852160" cy="2926080"/>
          </a:xfrm>
          <a:prstGeom prst="roundRect">
            <a:avLst>
              <a:gd name="adj" fmla="val 3125"/>
            </a:avLst>
          </a:prstGeom>
          <a:solidFill>
            <a:schemeClr val="tx1"/>
          </a:solidFill>
          <a:ln w="12700">
            <a:solidFill>
              <a:schemeClr val="tx1"/>
            </a:solidFill>
            <a:prstDash val="solid"/>
          </a:ln>
        </p:spPr>
      </p:sp>
      <p:sp>
        <p:nvSpPr>
          <p:cNvPr id="10" name="code-166"/>
          <p:cNvSpPr txBox="1"/>
          <p:nvPr/>
        </p:nvSpPr>
        <p:spPr>
          <a:xfrm>
            <a:off x="6035040" y="1627632"/>
            <a:ext cx="5394960" cy="2596896"/>
          </a:xfrm>
          <a:prstGeom prst="rect">
            <a:avLst/>
          </a:prstGeom>
          <a:noFill/>
          <a:ln/>
        </p:spPr>
        <p:txBody>
          <a:bodyPr wrap="square" lIns="0" tIns="0" rIns="0" bIns="0" rtlCol="0" anchor="t"/>
          <a:lstStyle/>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bool laNguyenTo(long long n) {</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if (n &lt; 2) return false;</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for (long long i = 2; i * i &lt;= n; i++)</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if (n % i == 0) return false;</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    return true;</a:t>
            </a:r>
            <a:endParaRPr lang="en-US" sz="1500" dirty="0"/>
          </a:p>
          <a:p>
            <a:pPr indent="0" marL="0">
              <a:lnSpc>
                <a:spcPct val="105000"/>
              </a:lnSpc>
              <a:buNone/>
            </a:pPr>
            <a:r>
              <a:rPr lang="en-US" sz="1500" dirty="0">
                <a:solidFill>
                  <a:schemeClr val="bg1"/>
                </a:solidFill>
                <a:latin typeface="Courier New" pitchFamily="34" charset="0"/>
                <a:ea typeface="Courier New" pitchFamily="34" charset="-122"/>
                <a:cs typeface="Courier New" pitchFamily="34" charset="-120"/>
              </a:rPr>
              <a:t>}</a:t>
            </a:r>
            <a:endParaRPr lang="en-US" sz="1500" dirty="0"/>
          </a:p>
        </p:txBody>
      </p:sp>
      <p:sp>
        <p:nvSpPr>
          <p:cNvPr id="11" name="card-167"/>
          <p:cNvSpPr/>
          <p:nvPr/>
        </p:nvSpPr>
        <p:spPr>
          <a:xfrm>
            <a:off x="5806440" y="4617720"/>
            <a:ext cx="5852160" cy="1508760"/>
          </a:xfrm>
          <a:prstGeom prst="roundRect">
            <a:avLst>
              <a:gd name="adj" fmla="val 7273"/>
            </a:avLst>
          </a:prstGeom>
          <a:solidFill>
            <a:schemeClr val="bg2"/>
          </a:solidFill>
          <a:ln w="12700">
            <a:solidFill>
              <a:schemeClr val="bg2"/>
            </a:solidFill>
            <a:prstDash val="solid"/>
          </a:ln>
        </p:spPr>
      </p:sp>
      <p:sp>
        <p:nvSpPr>
          <p:cNvPr id="12" name="text-168"/>
          <p:cNvSpPr txBox="1"/>
          <p:nvPr/>
        </p:nvSpPr>
        <p:spPr>
          <a:xfrm>
            <a:off x="6035040" y="4800600"/>
            <a:ext cx="2651760" cy="1188720"/>
          </a:xfrm>
          <a:prstGeom prst="rect">
            <a:avLst/>
          </a:prstGeom>
          <a:noFill/>
          <a:ln/>
        </p:spPr>
        <p:txBody>
          <a:bodyPr wrap="square" lIns="0" tIns="0" rIns="0" bIns="0" rtlCol="0" anchor="t"/>
          <a:lstStyle/>
          <a:p>
            <a:pPr indent="0" marL="0">
              <a:buNone/>
            </a:pPr>
            <a:r>
              <a:rPr lang="en-US" sz="1500" b="1" dirty="0">
                <a:solidFill>
                  <a:schemeClr val="tx1"/>
                </a:solidFill>
              </a:rPr>
              <a:t>Một vài số lớn (≤ 10¹⁴)</a:t>
            </a:r>
            <a:endParaRPr lang="en-US" sz="1500" dirty="0"/>
          </a:p>
          <a:p>
            <a:pPr indent="0" marL="0">
              <a:buNone/>
            </a:pPr>
            <a:r>
              <a:rPr lang="en-US" sz="1500" dirty="0">
                <a:solidFill>
                  <a:schemeClr val="tx1"/>
                </a:solidFill>
              </a:rPr>
              <a:t>→ thử chia O(√n)</a:t>
            </a:r>
            <a:endParaRPr lang="en-US" sz="1500" dirty="0"/>
          </a:p>
        </p:txBody>
      </p:sp>
      <p:sp>
        <p:nvSpPr>
          <p:cNvPr id="13" name="text-169"/>
          <p:cNvSpPr txBox="1"/>
          <p:nvPr/>
        </p:nvSpPr>
        <p:spPr>
          <a:xfrm>
            <a:off x="8778240" y="4800600"/>
            <a:ext cx="2743200" cy="1188720"/>
          </a:xfrm>
          <a:prstGeom prst="rect">
            <a:avLst/>
          </a:prstGeom>
          <a:noFill/>
          <a:ln/>
        </p:spPr>
        <p:txBody>
          <a:bodyPr wrap="square" lIns="0" tIns="0" rIns="0" bIns="0" rtlCol="0" anchor="t"/>
          <a:lstStyle/>
          <a:p>
            <a:pPr indent="0" marL="0">
              <a:buNone/>
            </a:pPr>
            <a:r>
              <a:rPr lang="en-US" sz="1500" b="1" dirty="0">
                <a:solidFill>
                  <a:schemeClr val="tx1"/>
                </a:solidFill>
              </a:rPr>
              <a:t>Rất nhiều số nhỏ (≤ 10⁷)</a:t>
            </a:r>
            <a:endParaRPr lang="en-US" sz="1500" dirty="0"/>
          </a:p>
          <a:p>
            <a:pPr indent="0" marL="0">
              <a:buNone/>
            </a:pPr>
            <a:r>
              <a:rPr lang="en-US" sz="1500" dirty="0">
                <a:solidFill>
                  <a:schemeClr val="tx1"/>
                </a:solidFill>
              </a:rPr>
              <a:t>→ dùng sàng (slide sau)</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Sàng Eratosthenes: gạch bội, giữ lại nguyên tố</a:t>
            </a:r>
            <a:endParaRPr lang="en-US" sz="3400" dirty="0"/>
          </a:p>
        </p:txBody>
      </p:sp>
      <p:sp>
        <p:nvSpPr>
          <p:cNvPr id="3" name="cell-170"/>
          <p:cNvSpPr/>
          <p:nvPr/>
        </p:nvSpPr>
        <p:spPr>
          <a:xfrm>
            <a:off x="548640" y="1417320"/>
            <a:ext cx="475488" cy="475488"/>
          </a:xfrm>
          <a:prstGeom prst="roundRect">
            <a:avLst>
              <a:gd name="adj" fmla="val 11538"/>
            </a:avLst>
          </a:prstGeom>
          <a:solidFill>
            <a:schemeClr val="bg2"/>
          </a:solidFill>
          <a:ln w="12700">
            <a:solidFill>
              <a:schemeClr val="bg2"/>
            </a:solidFill>
            <a:prstDash val="solid"/>
          </a:ln>
        </p:spPr>
      </p:sp>
      <p:sp>
        <p:nvSpPr>
          <p:cNvPr id="4" name="cell-n-171"/>
          <p:cNvSpPr txBox="1"/>
          <p:nvPr/>
        </p:nvSpPr>
        <p:spPr>
          <a:xfrm>
            <a:off x="548640" y="141732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1</a:t>
            </a:r>
            <a:endParaRPr lang="en-US" sz="1200" dirty="0"/>
          </a:p>
        </p:txBody>
      </p:sp>
      <p:sp>
        <p:nvSpPr>
          <p:cNvPr id="5" name="cell-172"/>
          <p:cNvSpPr/>
          <p:nvPr/>
        </p:nvSpPr>
        <p:spPr>
          <a:xfrm>
            <a:off x="1060704" y="1417320"/>
            <a:ext cx="475488" cy="475488"/>
          </a:xfrm>
          <a:prstGeom prst="roundRect">
            <a:avLst>
              <a:gd name="adj" fmla="val 11538"/>
            </a:avLst>
          </a:prstGeom>
          <a:solidFill>
            <a:schemeClr val="accent1"/>
          </a:solidFill>
          <a:ln w="12700">
            <a:solidFill>
              <a:schemeClr val="accent1"/>
            </a:solidFill>
            <a:prstDash val="solid"/>
          </a:ln>
        </p:spPr>
      </p:sp>
      <p:sp>
        <p:nvSpPr>
          <p:cNvPr id="6" name="cell-n-173"/>
          <p:cNvSpPr txBox="1"/>
          <p:nvPr/>
        </p:nvSpPr>
        <p:spPr>
          <a:xfrm>
            <a:off x="1060704" y="1417320"/>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2</a:t>
            </a:r>
            <a:endParaRPr lang="en-US" sz="1200" dirty="0"/>
          </a:p>
        </p:txBody>
      </p:sp>
      <p:sp>
        <p:nvSpPr>
          <p:cNvPr id="7" name="cell-174"/>
          <p:cNvSpPr/>
          <p:nvPr/>
        </p:nvSpPr>
        <p:spPr>
          <a:xfrm>
            <a:off x="1572768" y="1417320"/>
            <a:ext cx="475488" cy="475488"/>
          </a:xfrm>
          <a:prstGeom prst="roundRect">
            <a:avLst>
              <a:gd name="adj" fmla="val 11538"/>
            </a:avLst>
          </a:prstGeom>
          <a:solidFill>
            <a:schemeClr val="accent1"/>
          </a:solidFill>
          <a:ln w="12700">
            <a:solidFill>
              <a:schemeClr val="accent1"/>
            </a:solidFill>
            <a:prstDash val="solid"/>
          </a:ln>
        </p:spPr>
      </p:sp>
      <p:sp>
        <p:nvSpPr>
          <p:cNvPr id="8" name="cell-n-175"/>
          <p:cNvSpPr txBox="1"/>
          <p:nvPr/>
        </p:nvSpPr>
        <p:spPr>
          <a:xfrm>
            <a:off x="1572768" y="1417320"/>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3</a:t>
            </a:r>
            <a:endParaRPr lang="en-US" sz="1200" dirty="0"/>
          </a:p>
        </p:txBody>
      </p:sp>
      <p:sp>
        <p:nvSpPr>
          <p:cNvPr id="9" name="cell-176"/>
          <p:cNvSpPr/>
          <p:nvPr/>
        </p:nvSpPr>
        <p:spPr>
          <a:xfrm>
            <a:off x="2084832" y="1417320"/>
            <a:ext cx="475488" cy="475488"/>
          </a:xfrm>
          <a:prstGeom prst="roundRect">
            <a:avLst>
              <a:gd name="adj" fmla="val 11538"/>
            </a:avLst>
          </a:prstGeom>
          <a:solidFill>
            <a:schemeClr val="bg2"/>
          </a:solidFill>
          <a:ln w="12700">
            <a:solidFill>
              <a:schemeClr val="bg2"/>
            </a:solidFill>
            <a:prstDash val="solid"/>
          </a:ln>
        </p:spPr>
      </p:sp>
      <p:sp>
        <p:nvSpPr>
          <p:cNvPr id="10" name="cell-n-177"/>
          <p:cNvSpPr txBox="1"/>
          <p:nvPr/>
        </p:nvSpPr>
        <p:spPr>
          <a:xfrm>
            <a:off x="2084832" y="141732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4</a:t>
            </a:r>
            <a:endParaRPr lang="en-US" sz="1200" dirty="0"/>
          </a:p>
        </p:txBody>
      </p:sp>
      <p:sp>
        <p:nvSpPr>
          <p:cNvPr id="11" name="cell-178"/>
          <p:cNvSpPr/>
          <p:nvPr/>
        </p:nvSpPr>
        <p:spPr>
          <a:xfrm>
            <a:off x="2596896" y="1417320"/>
            <a:ext cx="475488" cy="475488"/>
          </a:xfrm>
          <a:prstGeom prst="roundRect">
            <a:avLst>
              <a:gd name="adj" fmla="val 11538"/>
            </a:avLst>
          </a:prstGeom>
          <a:solidFill>
            <a:schemeClr val="accent1"/>
          </a:solidFill>
          <a:ln w="12700">
            <a:solidFill>
              <a:schemeClr val="accent1"/>
            </a:solidFill>
            <a:prstDash val="solid"/>
          </a:ln>
        </p:spPr>
      </p:sp>
      <p:sp>
        <p:nvSpPr>
          <p:cNvPr id="12" name="cell-n-179"/>
          <p:cNvSpPr txBox="1"/>
          <p:nvPr/>
        </p:nvSpPr>
        <p:spPr>
          <a:xfrm>
            <a:off x="2596896" y="1417320"/>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5</a:t>
            </a:r>
            <a:endParaRPr lang="en-US" sz="1200" dirty="0"/>
          </a:p>
        </p:txBody>
      </p:sp>
      <p:sp>
        <p:nvSpPr>
          <p:cNvPr id="13" name="cell-180"/>
          <p:cNvSpPr/>
          <p:nvPr/>
        </p:nvSpPr>
        <p:spPr>
          <a:xfrm>
            <a:off x="3108960" y="1417320"/>
            <a:ext cx="475488" cy="475488"/>
          </a:xfrm>
          <a:prstGeom prst="roundRect">
            <a:avLst>
              <a:gd name="adj" fmla="val 11538"/>
            </a:avLst>
          </a:prstGeom>
          <a:solidFill>
            <a:schemeClr val="bg2"/>
          </a:solidFill>
          <a:ln w="12700">
            <a:solidFill>
              <a:schemeClr val="bg2"/>
            </a:solidFill>
            <a:prstDash val="solid"/>
          </a:ln>
        </p:spPr>
      </p:sp>
      <p:sp>
        <p:nvSpPr>
          <p:cNvPr id="14" name="cell-n-181"/>
          <p:cNvSpPr txBox="1"/>
          <p:nvPr/>
        </p:nvSpPr>
        <p:spPr>
          <a:xfrm>
            <a:off x="3108960" y="141732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a:t>
            </a:r>
            <a:endParaRPr lang="en-US" sz="1200" dirty="0"/>
          </a:p>
        </p:txBody>
      </p:sp>
      <p:sp>
        <p:nvSpPr>
          <p:cNvPr id="15" name="cell-182"/>
          <p:cNvSpPr/>
          <p:nvPr/>
        </p:nvSpPr>
        <p:spPr>
          <a:xfrm>
            <a:off x="3621024" y="1417320"/>
            <a:ext cx="475488" cy="475488"/>
          </a:xfrm>
          <a:prstGeom prst="roundRect">
            <a:avLst>
              <a:gd name="adj" fmla="val 11538"/>
            </a:avLst>
          </a:prstGeom>
          <a:solidFill>
            <a:schemeClr val="accent1"/>
          </a:solidFill>
          <a:ln w="12700">
            <a:solidFill>
              <a:schemeClr val="accent1"/>
            </a:solidFill>
            <a:prstDash val="solid"/>
          </a:ln>
        </p:spPr>
      </p:sp>
      <p:sp>
        <p:nvSpPr>
          <p:cNvPr id="16" name="cell-n-183"/>
          <p:cNvSpPr txBox="1"/>
          <p:nvPr/>
        </p:nvSpPr>
        <p:spPr>
          <a:xfrm>
            <a:off x="3621024" y="1417320"/>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7</a:t>
            </a:r>
            <a:endParaRPr lang="en-US" sz="1200" dirty="0"/>
          </a:p>
        </p:txBody>
      </p:sp>
      <p:sp>
        <p:nvSpPr>
          <p:cNvPr id="17" name="cell-184"/>
          <p:cNvSpPr/>
          <p:nvPr/>
        </p:nvSpPr>
        <p:spPr>
          <a:xfrm>
            <a:off x="4133088" y="1417320"/>
            <a:ext cx="475488" cy="475488"/>
          </a:xfrm>
          <a:prstGeom prst="roundRect">
            <a:avLst>
              <a:gd name="adj" fmla="val 11538"/>
            </a:avLst>
          </a:prstGeom>
          <a:solidFill>
            <a:schemeClr val="bg2"/>
          </a:solidFill>
          <a:ln w="12700">
            <a:solidFill>
              <a:schemeClr val="bg2"/>
            </a:solidFill>
            <a:prstDash val="solid"/>
          </a:ln>
        </p:spPr>
      </p:sp>
      <p:sp>
        <p:nvSpPr>
          <p:cNvPr id="18" name="cell-n-185"/>
          <p:cNvSpPr txBox="1"/>
          <p:nvPr/>
        </p:nvSpPr>
        <p:spPr>
          <a:xfrm>
            <a:off x="4133088" y="141732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a:t>
            </a:r>
            <a:endParaRPr lang="en-US" sz="1200" dirty="0"/>
          </a:p>
        </p:txBody>
      </p:sp>
      <p:sp>
        <p:nvSpPr>
          <p:cNvPr id="19" name="cell-186"/>
          <p:cNvSpPr/>
          <p:nvPr/>
        </p:nvSpPr>
        <p:spPr>
          <a:xfrm>
            <a:off x="4645152" y="1417320"/>
            <a:ext cx="475488" cy="475488"/>
          </a:xfrm>
          <a:prstGeom prst="roundRect">
            <a:avLst>
              <a:gd name="adj" fmla="val 11538"/>
            </a:avLst>
          </a:prstGeom>
          <a:solidFill>
            <a:schemeClr val="bg2"/>
          </a:solidFill>
          <a:ln w="12700">
            <a:solidFill>
              <a:schemeClr val="bg2"/>
            </a:solidFill>
            <a:prstDash val="solid"/>
          </a:ln>
        </p:spPr>
      </p:sp>
      <p:sp>
        <p:nvSpPr>
          <p:cNvPr id="20" name="cell-n-187"/>
          <p:cNvSpPr txBox="1"/>
          <p:nvPr/>
        </p:nvSpPr>
        <p:spPr>
          <a:xfrm>
            <a:off x="4645152" y="141732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a:t>
            </a:r>
            <a:endParaRPr lang="en-US" sz="1200" dirty="0"/>
          </a:p>
        </p:txBody>
      </p:sp>
      <p:sp>
        <p:nvSpPr>
          <p:cNvPr id="21" name="cell-188"/>
          <p:cNvSpPr/>
          <p:nvPr/>
        </p:nvSpPr>
        <p:spPr>
          <a:xfrm>
            <a:off x="5157216" y="1417320"/>
            <a:ext cx="475488" cy="475488"/>
          </a:xfrm>
          <a:prstGeom prst="roundRect">
            <a:avLst>
              <a:gd name="adj" fmla="val 11538"/>
            </a:avLst>
          </a:prstGeom>
          <a:solidFill>
            <a:schemeClr val="bg2"/>
          </a:solidFill>
          <a:ln w="12700">
            <a:solidFill>
              <a:schemeClr val="bg2"/>
            </a:solidFill>
            <a:prstDash val="solid"/>
          </a:ln>
        </p:spPr>
      </p:sp>
      <p:sp>
        <p:nvSpPr>
          <p:cNvPr id="22" name="cell-n-189"/>
          <p:cNvSpPr txBox="1"/>
          <p:nvPr/>
        </p:nvSpPr>
        <p:spPr>
          <a:xfrm>
            <a:off x="5157216" y="141732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10</a:t>
            </a:r>
            <a:endParaRPr lang="en-US" sz="1200" dirty="0"/>
          </a:p>
        </p:txBody>
      </p:sp>
      <p:sp>
        <p:nvSpPr>
          <p:cNvPr id="23" name="cell-190"/>
          <p:cNvSpPr/>
          <p:nvPr/>
        </p:nvSpPr>
        <p:spPr>
          <a:xfrm>
            <a:off x="548640" y="1929384"/>
            <a:ext cx="475488" cy="475488"/>
          </a:xfrm>
          <a:prstGeom prst="roundRect">
            <a:avLst>
              <a:gd name="adj" fmla="val 11538"/>
            </a:avLst>
          </a:prstGeom>
          <a:solidFill>
            <a:schemeClr val="accent3"/>
          </a:solidFill>
          <a:ln w="12700">
            <a:solidFill>
              <a:schemeClr val="accent3"/>
            </a:solidFill>
            <a:prstDash val="solid"/>
          </a:ln>
        </p:spPr>
      </p:sp>
      <p:sp>
        <p:nvSpPr>
          <p:cNvPr id="24" name="cell-n-191"/>
          <p:cNvSpPr txBox="1"/>
          <p:nvPr/>
        </p:nvSpPr>
        <p:spPr>
          <a:xfrm>
            <a:off x="548640" y="1929384"/>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11</a:t>
            </a:r>
            <a:endParaRPr lang="en-US" sz="1200" dirty="0"/>
          </a:p>
        </p:txBody>
      </p:sp>
      <p:sp>
        <p:nvSpPr>
          <p:cNvPr id="25" name="cell-192"/>
          <p:cNvSpPr/>
          <p:nvPr/>
        </p:nvSpPr>
        <p:spPr>
          <a:xfrm>
            <a:off x="1060704" y="1929384"/>
            <a:ext cx="475488" cy="475488"/>
          </a:xfrm>
          <a:prstGeom prst="roundRect">
            <a:avLst>
              <a:gd name="adj" fmla="val 11538"/>
            </a:avLst>
          </a:prstGeom>
          <a:solidFill>
            <a:schemeClr val="bg2"/>
          </a:solidFill>
          <a:ln w="12700">
            <a:solidFill>
              <a:schemeClr val="bg2"/>
            </a:solidFill>
            <a:prstDash val="solid"/>
          </a:ln>
        </p:spPr>
      </p:sp>
      <p:sp>
        <p:nvSpPr>
          <p:cNvPr id="26" name="cell-n-193"/>
          <p:cNvSpPr txBox="1"/>
          <p:nvPr/>
        </p:nvSpPr>
        <p:spPr>
          <a:xfrm>
            <a:off x="1060704" y="192938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12</a:t>
            </a:r>
            <a:endParaRPr lang="en-US" sz="1200" dirty="0"/>
          </a:p>
        </p:txBody>
      </p:sp>
      <p:sp>
        <p:nvSpPr>
          <p:cNvPr id="27" name="cell-194"/>
          <p:cNvSpPr/>
          <p:nvPr/>
        </p:nvSpPr>
        <p:spPr>
          <a:xfrm>
            <a:off x="1572768" y="1929384"/>
            <a:ext cx="475488" cy="475488"/>
          </a:xfrm>
          <a:prstGeom prst="roundRect">
            <a:avLst>
              <a:gd name="adj" fmla="val 11538"/>
            </a:avLst>
          </a:prstGeom>
          <a:solidFill>
            <a:schemeClr val="accent3"/>
          </a:solidFill>
          <a:ln w="12700">
            <a:solidFill>
              <a:schemeClr val="accent3"/>
            </a:solidFill>
            <a:prstDash val="solid"/>
          </a:ln>
        </p:spPr>
      </p:sp>
      <p:sp>
        <p:nvSpPr>
          <p:cNvPr id="28" name="cell-n-195"/>
          <p:cNvSpPr txBox="1"/>
          <p:nvPr/>
        </p:nvSpPr>
        <p:spPr>
          <a:xfrm>
            <a:off x="1572768" y="1929384"/>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13</a:t>
            </a:r>
            <a:endParaRPr lang="en-US" sz="1200" dirty="0"/>
          </a:p>
        </p:txBody>
      </p:sp>
      <p:sp>
        <p:nvSpPr>
          <p:cNvPr id="29" name="cell-196"/>
          <p:cNvSpPr/>
          <p:nvPr/>
        </p:nvSpPr>
        <p:spPr>
          <a:xfrm>
            <a:off x="2084832" y="1929384"/>
            <a:ext cx="475488" cy="475488"/>
          </a:xfrm>
          <a:prstGeom prst="roundRect">
            <a:avLst>
              <a:gd name="adj" fmla="val 11538"/>
            </a:avLst>
          </a:prstGeom>
          <a:solidFill>
            <a:schemeClr val="bg2"/>
          </a:solidFill>
          <a:ln w="12700">
            <a:solidFill>
              <a:schemeClr val="bg2"/>
            </a:solidFill>
            <a:prstDash val="solid"/>
          </a:ln>
        </p:spPr>
      </p:sp>
      <p:sp>
        <p:nvSpPr>
          <p:cNvPr id="30" name="cell-n-197"/>
          <p:cNvSpPr txBox="1"/>
          <p:nvPr/>
        </p:nvSpPr>
        <p:spPr>
          <a:xfrm>
            <a:off x="2084832" y="192938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14</a:t>
            </a:r>
            <a:endParaRPr lang="en-US" sz="1200" dirty="0"/>
          </a:p>
        </p:txBody>
      </p:sp>
      <p:sp>
        <p:nvSpPr>
          <p:cNvPr id="31" name="cell-198"/>
          <p:cNvSpPr/>
          <p:nvPr/>
        </p:nvSpPr>
        <p:spPr>
          <a:xfrm>
            <a:off x="2596896" y="1929384"/>
            <a:ext cx="475488" cy="475488"/>
          </a:xfrm>
          <a:prstGeom prst="roundRect">
            <a:avLst>
              <a:gd name="adj" fmla="val 11538"/>
            </a:avLst>
          </a:prstGeom>
          <a:solidFill>
            <a:schemeClr val="bg2"/>
          </a:solidFill>
          <a:ln w="12700">
            <a:solidFill>
              <a:schemeClr val="bg2"/>
            </a:solidFill>
            <a:prstDash val="solid"/>
          </a:ln>
        </p:spPr>
      </p:sp>
      <p:sp>
        <p:nvSpPr>
          <p:cNvPr id="32" name="cell-n-199"/>
          <p:cNvSpPr txBox="1"/>
          <p:nvPr/>
        </p:nvSpPr>
        <p:spPr>
          <a:xfrm>
            <a:off x="2596896" y="192938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15</a:t>
            </a:r>
            <a:endParaRPr lang="en-US" sz="1200" dirty="0"/>
          </a:p>
        </p:txBody>
      </p:sp>
      <p:sp>
        <p:nvSpPr>
          <p:cNvPr id="33" name="cell-200"/>
          <p:cNvSpPr/>
          <p:nvPr/>
        </p:nvSpPr>
        <p:spPr>
          <a:xfrm>
            <a:off x="3108960" y="1929384"/>
            <a:ext cx="475488" cy="475488"/>
          </a:xfrm>
          <a:prstGeom prst="roundRect">
            <a:avLst>
              <a:gd name="adj" fmla="val 11538"/>
            </a:avLst>
          </a:prstGeom>
          <a:solidFill>
            <a:schemeClr val="bg2"/>
          </a:solidFill>
          <a:ln w="12700">
            <a:solidFill>
              <a:schemeClr val="bg2"/>
            </a:solidFill>
            <a:prstDash val="solid"/>
          </a:ln>
        </p:spPr>
      </p:sp>
      <p:sp>
        <p:nvSpPr>
          <p:cNvPr id="34" name="cell-n-201"/>
          <p:cNvSpPr txBox="1"/>
          <p:nvPr/>
        </p:nvSpPr>
        <p:spPr>
          <a:xfrm>
            <a:off x="3108960" y="192938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16</a:t>
            </a:r>
            <a:endParaRPr lang="en-US" sz="1200" dirty="0"/>
          </a:p>
        </p:txBody>
      </p:sp>
      <p:sp>
        <p:nvSpPr>
          <p:cNvPr id="35" name="cell-202"/>
          <p:cNvSpPr/>
          <p:nvPr/>
        </p:nvSpPr>
        <p:spPr>
          <a:xfrm>
            <a:off x="3621024" y="1929384"/>
            <a:ext cx="475488" cy="475488"/>
          </a:xfrm>
          <a:prstGeom prst="roundRect">
            <a:avLst>
              <a:gd name="adj" fmla="val 11538"/>
            </a:avLst>
          </a:prstGeom>
          <a:solidFill>
            <a:schemeClr val="accent3"/>
          </a:solidFill>
          <a:ln w="12700">
            <a:solidFill>
              <a:schemeClr val="accent3"/>
            </a:solidFill>
            <a:prstDash val="solid"/>
          </a:ln>
        </p:spPr>
      </p:sp>
      <p:sp>
        <p:nvSpPr>
          <p:cNvPr id="36" name="cell-n-203"/>
          <p:cNvSpPr txBox="1"/>
          <p:nvPr/>
        </p:nvSpPr>
        <p:spPr>
          <a:xfrm>
            <a:off x="3621024" y="1929384"/>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17</a:t>
            </a:r>
            <a:endParaRPr lang="en-US" sz="1200" dirty="0"/>
          </a:p>
        </p:txBody>
      </p:sp>
      <p:sp>
        <p:nvSpPr>
          <p:cNvPr id="37" name="cell-204"/>
          <p:cNvSpPr/>
          <p:nvPr/>
        </p:nvSpPr>
        <p:spPr>
          <a:xfrm>
            <a:off x="4133088" y="1929384"/>
            <a:ext cx="475488" cy="475488"/>
          </a:xfrm>
          <a:prstGeom prst="roundRect">
            <a:avLst>
              <a:gd name="adj" fmla="val 11538"/>
            </a:avLst>
          </a:prstGeom>
          <a:solidFill>
            <a:schemeClr val="bg2"/>
          </a:solidFill>
          <a:ln w="12700">
            <a:solidFill>
              <a:schemeClr val="bg2"/>
            </a:solidFill>
            <a:prstDash val="solid"/>
          </a:ln>
        </p:spPr>
      </p:sp>
      <p:sp>
        <p:nvSpPr>
          <p:cNvPr id="38" name="cell-n-205"/>
          <p:cNvSpPr txBox="1"/>
          <p:nvPr/>
        </p:nvSpPr>
        <p:spPr>
          <a:xfrm>
            <a:off x="4133088" y="192938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18</a:t>
            </a:r>
            <a:endParaRPr lang="en-US" sz="1200" dirty="0"/>
          </a:p>
        </p:txBody>
      </p:sp>
      <p:sp>
        <p:nvSpPr>
          <p:cNvPr id="39" name="cell-206"/>
          <p:cNvSpPr/>
          <p:nvPr/>
        </p:nvSpPr>
        <p:spPr>
          <a:xfrm>
            <a:off x="4645152" y="1929384"/>
            <a:ext cx="475488" cy="475488"/>
          </a:xfrm>
          <a:prstGeom prst="roundRect">
            <a:avLst>
              <a:gd name="adj" fmla="val 11538"/>
            </a:avLst>
          </a:prstGeom>
          <a:solidFill>
            <a:schemeClr val="accent3"/>
          </a:solidFill>
          <a:ln w="12700">
            <a:solidFill>
              <a:schemeClr val="accent3"/>
            </a:solidFill>
            <a:prstDash val="solid"/>
          </a:ln>
        </p:spPr>
      </p:sp>
      <p:sp>
        <p:nvSpPr>
          <p:cNvPr id="40" name="cell-n-207"/>
          <p:cNvSpPr txBox="1"/>
          <p:nvPr/>
        </p:nvSpPr>
        <p:spPr>
          <a:xfrm>
            <a:off x="4645152" y="1929384"/>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19</a:t>
            </a:r>
            <a:endParaRPr lang="en-US" sz="1200" dirty="0"/>
          </a:p>
        </p:txBody>
      </p:sp>
      <p:sp>
        <p:nvSpPr>
          <p:cNvPr id="41" name="cell-208"/>
          <p:cNvSpPr/>
          <p:nvPr/>
        </p:nvSpPr>
        <p:spPr>
          <a:xfrm>
            <a:off x="5157216" y="1929384"/>
            <a:ext cx="475488" cy="475488"/>
          </a:xfrm>
          <a:prstGeom prst="roundRect">
            <a:avLst>
              <a:gd name="adj" fmla="val 11538"/>
            </a:avLst>
          </a:prstGeom>
          <a:solidFill>
            <a:schemeClr val="bg2"/>
          </a:solidFill>
          <a:ln w="12700">
            <a:solidFill>
              <a:schemeClr val="bg2"/>
            </a:solidFill>
            <a:prstDash val="solid"/>
          </a:ln>
        </p:spPr>
      </p:sp>
      <p:sp>
        <p:nvSpPr>
          <p:cNvPr id="42" name="cell-n-209"/>
          <p:cNvSpPr txBox="1"/>
          <p:nvPr/>
        </p:nvSpPr>
        <p:spPr>
          <a:xfrm>
            <a:off x="5157216" y="192938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20</a:t>
            </a:r>
            <a:endParaRPr lang="en-US" sz="1200" dirty="0"/>
          </a:p>
        </p:txBody>
      </p:sp>
      <p:sp>
        <p:nvSpPr>
          <p:cNvPr id="43" name="cell-210"/>
          <p:cNvSpPr/>
          <p:nvPr/>
        </p:nvSpPr>
        <p:spPr>
          <a:xfrm>
            <a:off x="548640" y="2441448"/>
            <a:ext cx="475488" cy="475488"/>
          </a:xfrm>
          <a:prstGeom prst="roundRect">
            <a:avLst>
              <a:gd name="adj" fmla="val 11538"/>
            </a:avLst>
          </a:prstGeom>
          <a:solidFill>
            <a:schemeClr val="bg2"/>
          </a:solidFill>
          <a:ln w="12700">
            <a:solidFill>
              <a:schemeClr val="bg2"/>
            </a:solidFill>
            <a:prstDash val="solid"/>
          </a:ln>
        </p:spPr>
      </p:sp>
      <p:sp>
        <p:nvSpPr>
          <p:cNvPr id="44" name="cell-n-211"/>
          <p:cNvSpPr txBox="1"/>
          <p:nvPr/>
        </p:nvSpPr>
        <p:spPr>
          <a:xfrm>
            <a:off x="548640" y="244144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21</a:t>
            </a:r>
            <a:endParaRPr lang="en-US" sz="1200" dirty="0"/>
          </a:p>
        </p:txBody>
      </p:sp>
      <p:sp>
        <p:nvSpPr>
          <p:cNvPr id="45" name="cell-212"/>
          <p:cNvSpPr/>
          <p:nvPr/>
        </p:nvSpPr>
        <p:spPr>
          <a:xfrm>
            <a:off x="1060704" y="2441448"/>
            <a:ext cx="475488" cy="475488"/>
          </a:xfrm>
          <a:prstGeom prst="roundRect">
            <a:avLst>
              <a:gd name="adj" fmla="val 11538"/>
            </a:avLst>
          </a:prstGeom>
          <a:solidFill>
            <a:schemeClr val="bg2"/>
          </a:solidFill>
          <a:ln w="12700">
            <a:solidFill>
              <a:schemeClr val="bg2"/>
            </a:solidFill>
            <a:prstDash val="solid"/>
          </a:ln>
        </p:spPr>
      </p:sp>
      <p:sp>
        <p:nvSpPr>
          <p:cNvPr id="46" name="cell-n-213"/>
          <p:cNvSpPr txBox="1"/>
          <p:nvPr/>
        </p:nvSpPr>
        <p:spPr>
          <a:xfrm>
            <a:off x="1060704" y="244144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22</a:t>
            </a:r>
            <a:endParaRPr lang="en-US" sz="1200" dirty="0"/>
          </a:p>
        </p:txBody>
      </p:sp>
      <p:sp>
        <p:nvSpPr>
          <p:cNvPr id="47" name="cell-214"/>
          <p:cNvSpPr/>
          <p:nvPr/>
        </p:nvSpPr>
        <p:spPr>
          <a:xfrm>
            <a:off x="1572768" y="2441448"/>
            <a:ext cx="475488" cy="475488"/>
          </a:xfrm>
          <a:prstGeom prst="roundRect">
            <a:avLst>
              <a:gd name="adj" fmla="val 11538"/>
            </a:avLst>
          </a:prstGeom>
          <a:solidFill>
            <a:schemeClr val="accent3"/>
          </a:solidFill>
          <a:ln w="12700">
            <a:solidFill>
              <a:schemeClr val="accent3"/>
            </a:solidFill>
            <a:prstDash val="solid"/>
          </a:ln>
        </p:spPr>
      </p:sp>
      <p:sp>
        <p:nvSpPr>
          <p:cNvPr id="48" name="cell-n-215"/>
          <p:cNvSpPr txBox="1"/>
          <p:nvPr/>
        </p:nvSpPr>
        <p:spPr>
          <a:xfrm>
            <a:off x="1572768" y="2441448"/>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23</a:t>
            </a:r>
            <a:endParaRPr lang="en-US" sz="1200" dirty="0"/>
          </a:p>
        </p:txBody>
      </p:sp>
      <p:sp>
        <p:nvSpPr>
          <p:cNvPr id="49" name="cell-216"/>
          <p:cNvSpPr/>
          <p:nvPr/>
        </p:nvSpPr>
        <p:spPr>
          <a:xfrm>
            <a:off x="2084832" y="2441448"/>
            <a:ext cx="475488" cy="475488"/>
          </a:xfrm>
          <a:prstGeom prst="roundRect">
            <a:avLst>
              <a:gd name="adj" fmla="val 11538"/>
            </a:avLst>
          </a:prstGeom>
          <a:solidFill>
            <a:schemeClr val="bg2"/>
          </a:solidFill>
          <a:ln w="12700">
            <a:solidFill>
              <a:schemeClr val="bg2"/>
            </a:solidFill>
            <a:prstDash val="solid"/>
          </a:ln>
        </p:spPr>
      </p:sp>
      <p:sp>
        <p:nvSpPr>
          <p:cNvPr id="50" name="cell-n-217"/>
          <p:cNvSpPr txBox="1"/>
          <p:nvPr/>
        </p:nvSpPr>
        <p:spPr>
          <a:xfrm>
            <a:off x="2084832" y="244144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24</a:t>
            </a:r>
            <a:endParaRPr lang="en-US" sz="1200" dirty="0"/>
          </a:p>
        </p:txBody>
      </p:sp>
      <p:sp>
        <p:nvSpPr>
          <p:cNvPr id="51" name="cell-218"/>
          <p:cNvSpPr/>
          <p:nvPr/>
        </p:nvSpPr>
        <p:spPr>
          <a:xfrm>
            <a:off x="2596896" y="2441448"/>
            <a:ext cx="475488" cy="475488"/>
          </a:xfrm>
          <a:prstGeom prst="roundRect">
            <a:avLst>
              <a:gd name="adj" fmla="val 11538"/>
            </a:avLst>
          </a:prstGeom>
          <a:solidFill>
            <a:schemeClr val="bg2"/>
          </a:solidFill>
          <a:ln w="12700">
            <a:solidFill>
              <a:schemeClr val="bg2"/>
            </a:solidFill>
            <a:prstDash val="solid"/>
          </a:ln>
        </p:spPr>
      </p:sp>
      <p:sp>
        <p:nvSpPr>
          <p:cNvPr id="52" name="cell-n-219"/>
          <p:cNvSpPr txBox="1"/>
          <p:nvPr/>
        </p:nvSpPr>
        <p:spPr>
          <a:xfrm>
            <a:off x="2596896" y="244144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25</a:t>
            </a:r>
            <a:endParaRPr lang="en-US" sz="1200" dirty="0"/>
          </a:p>
        </p:txBody>
      </p:sp>
      <p:sp>
        <p:nvSpPr>
          <p:cNvPr id="53" name="cell-220"/>
          <p:cNvSpPr/>
          <p:nvPr/>
        </p:nvSpPr>
        <p:spPr>
          <a:xfrm>
            <a:off x="3108960" y="2441448"/>
            <a:ext cx="475488" cy="475488"/>
          </a:xfrm>
          <a:prstGeom prst="roundRect">
            <a:avLst>
              <a:gd name="adj" fmla="val 11538"/>
            </a:avLst>
          </a:prstGeom>
          <a:solidFill>
            <a:schemeClr val="bg2"/>
          </a:solidFill>
          <a:ln w="12700">
            <a:solidFill>
              <a:schemeClr val="bg2"/>
            </a:solidFill>
            <a:prstDash val="solid"/>
          </a:ln>
        </p:spPr>
      </p:sp>
      <p:sp>
        <p:nvSpPr>
          <p:cNvPr id="54" name="cell-n-221"/>
          <p:cNvSpPr txBox="1"/>
          <p:nvPr/>
        </p:nvSpPr>
        <p:spPr>
          <a:xfrm>
            <a:off x="3108960" y="244144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26</a:t>
            </a:r>
            <a:endParaRPr lang="en-US" sz="1200" dirty="0"/>
          </a:p>
        </p:txBody>
      </p:sp>
      <p:sp>
        <p:nvSpPr>
          <p:cNvPr id="55" name="cell-222"/>
          <p:cNvSpPr/>
          <p:nvPr/>
        </p:nvSpPr>
        <p:spPr>
          <a:xfrm>
            <a:off x="3621024" y="2441448"/>
            <a:ext cx="475488" cy="475488"/>
          </a:xfrm>
          <a:prstGeom prst="roundRect">
            <a:avLst>
              <a:gd name="adj" fmla="val 11538"/>
            </a:avLst>
          </a:prstGeom>
          <a:solidFill>
            <a:schemeClr val="bg2"/>
          </a:solidFill>
          <a:ln w="12700">
            <a:solidFill>
              <a:schemeClr val="bg2"/>
            </a:solidFill>
            <a:prstDash val="solid"/>
          </a:ln>
        </p:spPr>
      </p:sp>
      <p:sp>
        <p:nvSpPr>
          <p:cNvPr id="56" name="cell-n-223"/>
          <p:cNvSpPr txBox="1"/>
          <p:nvPr/>
        </p:nvSpPr>
        <p:spPr>
          <a:xfrm>
            <a:off x="3621024" y="244144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27</a:t>
            </a:r>
            <a:endParaRPr lang="en-US" sz="1200" dirty="0"/>
          </a:p>
        </p:txBody>
      </p:sp>
      <p:sp>
        <p:nvSpPr>
          <p:cNvPr id="57" name="cell-224"/>
          <p:cNvSpPr/>
          <p:nvPr/>
        </p:nvSpPr>
        <p:spPr>
          <a:xfrm>
            <a:off x="4133088" y="2441448"/>
            <a:ext cx="475488" cy="475488"/>
          </a:xfrm>
          <a:prstGeom prst="roundRect">
            <a:avLst>
              <a:gd name="adj" fmla="val 11538"/>
            </a:avLst>
          </a:prstGeom>
          <a:solidFill>
            <a:schemeClr val="bg2"/>
          </a:solidFill>
          <a:ln w="12700">
            <a:solidFill>
              <a:schemeClr val="bg2"/>
            </a:solidFill>
            <a:prstDash val="solid"/>
          </a:ln>
        </p:spPr>
      </p:sp>
      <p:sp>
        <p:nvSpPr>
          <p:cNvPr id="58" name="cell-n-225"/>
          <p:cNvSpPr txBox="1"/>
          <p:nvPr/>
        </p:nvSpPr>
        <p:spPr>
          <a:xfrm>
            <a:off x="4133088" y="244144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28</a:t>
            </a:r>
            <a:endParaRPr lang="en-US" sz="1200" dirty="0"/>
          </a:p>
        </p:txBody>
      </p:sp>
      <p:sp>
        <p:nvSpPr>
          <p:cNvPr id="59" name="cell-226"/>
          <p:cNvSpPr/>
          <p:nvPr/>
        </p:nvSpPr>
        <p:spPr>
          <a:xfrm>
            <a:off x="4645152" y="2441448"/>
            <a:ext cx="475488" cy="475488"/>
          </a:xfrm>
          <a:prstGeom prst="roundRect">
            <a:avLst>
              <a:gd name="adj" fmla="val 11538"/>
            </a:avLst>
          </a:prstGeom>
          <a:solidFill>
            <a:schemeClr val="accent3"/>
          </a:solidFill>
          <a:ln w="12700">
            <a:solidFill>
              <a:schemeClr val="accent3"/>
            </a:solidFill>
            <a:prstDash val="solid"/>
          </a:ln>
        </p:spPr>
      </p:sp>
      <p:sp>
        <p:nvSpPr>
          <p:cNvPr id="60" name="cell-n-227"/>
          <p:cNvSpPr txBox="1"/>
          <p:nvPr/>
        </p:nvSpPr>
        <p:spPr>
          <a:xfrm>
            <a:off x="4645152" y="2441448"/>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29</a:t>
            </a:r>
            <a:endParaRPr lang="en-US" sz="1200" dirty="0"/>
          </a:p>
        </p:txBody>
      </p:sp>
      <p:sp>
        <p:nvSpPr>
          <p:cNvPr id="61" name="cell-228"/>
          <p:cNvSpPr/>
          <p:nvPr/>
        </p:nvSpPr>
        <p:spPr>
          <a:xfrm>
            <a:off x="5157216" y="2441448"/>
            <a:ext cx="475488" cy="475488"/>
          </a:xfrm>
          <a:prstGeom prst="roundRect">
            <a:avLst>
              <a:gd name="adj" fmla="val 11538"/>
            </a:avLst>
          </a:prstGeom>
          <a:solidFill>
            <a:schemeClr val="bg2"/>
          </a:solidFill>
          <a:ln w="12700">
            <a:solidFill>
              <a:schemeClr val="bg2"/>
            </a:solidFill>
            <a:prstDash val="solid"/>
          </a:ln>
        </p:spPr>
      </p:sp>
      <p:sp>
        <p:nvSpPr>
          <p:cNvPr id="62" name="cell-n-229"/>
          <p:cNvSpPr txBox="1"/>
          <p:nvPr/>
        </p:nvSpPr>
        <p:spPr>
          <a:xfrm>
            <a:off x="5157216" y="244144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30</a:t>
            </a:r>
            <a:endParaRPr lang="en-US" sz="1200" dirty="0"/>
          </a:p>
        </p:txBody>
      </p:sp>
      <p:sp>
        <p:nvSpPr>
          <p:cNvPr id="63" name="cell-230"/>
          <p:cNvSpPr/>
          <p:nvPr/>
        </p:nvSpPr>
        <p:spPr>
          <a:xfrm>
            <a:off x="548640" y="2953512"/>
            <a:ext cx="475488" cy="475488"/>
          </a:xfrm>
          <a:prstGeom prst="roundRect">
            <a:avLst>
              <a:gd name="adj" fmla="val 11538"/>
            </a:avLst>
          </a:prstGeom>
          <a:solidFill>
            <a:schemeClr val="accent3"/>
          </a:solidFill>
          <a:ln w="12700">
            <a:solidFill>
              <a:schemeClr val="accent3"/>
            </a:solidFill>
            <a:prstDash val="solid"/>
          </a:ln>
        </p:spPr>
      </p:sp>
      <p:sp>
        <p:nvSpPr>
          <p:cNvPr id="64" name="cell-n-231"/>
          <p:cNvSpPr txBox="1"/>
          <p:nvPr/>
        </p:nvSpPr>
        <p:spPr>
          <a:xfrm>
            <a:off x="548640" y="2953512"/>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31</a:t>
            </a:r>
            <a:endParaRPr lang="en-US" sz="1200" dirty="0"/>
          </a:p>
        </p:txBody>
      </p:sp>
      <p:sp>
        <p:nvSpPr>
          <p:cNvPr id="65" name="cell-232"/>
          <p:cNvSpPr/>
          <p:nvPr/>
        </p:nvSpPr>
        <p:spPr>
          <a:xfrm>
            <a:off x="1060704" y="2953512"/>
            <a:ext cx="475488" cy="475488"/>
          </a:xfrm>
          <a:prstGeom prst="roundRect">
            <a:avLst>
              <a:gd name="adj" fmla="val 11538"/>
            </a:avLst>
          </a:prstGeom>
          <a:solidFill>
            <a:schemeClr val="bg2"/>
          </a:solidFill>
          <a:ln w="12700">
            <a:solidFill>
              <a:schemeClr val="bg2"/>
            </a:solidFill>
            <a:prstDash val="solid"/>
          </a:ln>
        </p:spPr>
      </p:sp>
      <p:sp>
        <p:nvSpPr>
          <p:cNvPr id="66" name="cell-n-233"/>
          <p:cNvSpPr txBox="1"/>
          <p:nvPr/>
        </p:nvSpPr>
        <p:spPr>
          <a:xfrm>
            <a:off x="1060704" y="295351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32</a:t>
            </a:r>
            <a:endParaRPr lang="en-US" sz="1200" dirty="0"/>
          </a:p>
        </p:txBody>
      </p:sp>
      <p:sp>
        <p:nvSpPr>
          <p:cNvPr id="67" name="cell-234"/>
          <p:cNvSpPr/>
          <p:nvPr/>
        </p:nvSpPr>
        <p:spPr>
          <a:xfrm>
            <a:off x="1572768" y="2953512"/>
            <a:ext cx="475488" cy="475488"/>
          </a:xfrm>
          <a:prstGeom prst="roundRect">
            <a:avLst>
              <a:gd name="adj" fmla="val 11538"/>
            </a:avLst>
          </a:prstGeom>
          <a:solidFill>
            <a:schemeClr val="bg2"/>
          </a:solidFill>
          <a:ln w="12700">
            <a:solidFill>
              <a:schemeClr val="bg2"/>
            </a:solidFill>
            <a:prstDash val="solid"/>
          </a:ln>
        </p:spPr>
      </p:sp>
      <p:sp>
        <p:nvSpPr>
          <p:cNvPr id="68" name="cell-n-235"/>
          <p:cNvSpPr txBox="1"/>
          <p:nvPr/>
        </p:nvSpPr>
        <p:spPr>
          <a:xfrm>
            <a:off x="1572768" y="295351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33</a:t>
            </a:r>
            <a:endParaRPr lang="en-US" sz="1200" dirty="0"/>
          </a:p>
        </p:txBody>
      </p:sp>
      <p:sp>
        <p:nvSpPr>
          <p:cNvPr id="69" name="cell-236"/>
          <p:cNvSpPr/>
          <p:nvPr/>
        </p:nvSpPr>
        <p:spPr>
          <a:xfrm>
            <a:off x="2084832" y="2953512"/>
            <a:ext cx="475488" cy="475488"/>
          </a:xfrm>
          <a:prstGeom prst="roundRect">
            <a:avLst>
              <a:gd name="adj" fmla="val 11538"/>
            </a:avLst>
          </a:prstGeom>
          <a:solidFill>
            <a:schemeClr val="bg2"/>
          </a:solidFill>
          <a:ln w="12700">
            <a:solidFill>
              <a:schemeClr val="bg2"/>
            </a:solidFill>
            <a:prstDash val="solid"/>
          </a:ln>
        </p:spPr>
      </p:sp>
      <p:sp>
        <p:nvSpPr>
          <p:cNvPr id="70" name="cell-n-237"/>
          <p:cNvSpPr txBox="1"/>
          <p:nvPr/>
        </p:nvSpPr>
        <p:spPr>
          <a:xfrm>
            <a:off x="2084832" y="295351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34</a:t>
            </a:r>
            <a:endParaRPr lang="en-US" sz="1200" dirty="0"/>
          </a:p>
        </p:txBody>
      </p:sp>
      <p:sp>
        <p:nvSpPr>
          <p:cNvPr id="71" name="cell-238"/>
          <p:cNvSpPr/>
          <p:nvPr/>
        </p:nvSpPr>
        <p:spPr>
          <a:xfrm>
            <a:off x="2596896" y="2953512"/>
            <a:ext cx="475488" cy="475488"/>
          </a:xfrm>
          <a:prstGeom prst="roundRect">
            <a:avLst>
              <a:gd name="adj" fmla="val 11538"/>
            </a:avLst>
          </a:prstGeom>
          <a:solidFill>
            <a:schemeClr val="bg2"/>
          </a:solidFill>
          <a:ln w="12700">
            <a:solidFill>
              <a:schemeClr val="bg2"/>
            </a:solidFill>
            <a:prstDash val="solid"/>
          </a:ln>
        </p:spPr>
      </p:sp>
      <p:sp>
        <p:nvSpPr>
          <p:cNvPr id="72" name="cell-n-239"/>
          <p:cNvSpPr txBox="1"/>
          <p:nvPr/>
        </p:nvSpPr>
        <p:spPr>
          <a:xfrm>
            <a:off x="2596896" y="295351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35</a:t>
            </a:r>
            <a:endParaRPr lang="en-US" sz="1200" dirty="0"/>
          </a:p>
        </p:txBody>
      </p:sp>
      <p:sp>
        <p:nvSpPr>
          <p:cNvPr id="73" name="cell-240"/>
          <p:cNvSpPr/>
          <p:nvPr/>
        </p:nvSpPr>
        <p:spPr>
          <a:xfrm>
            <a:off x="3108960" y="2953512"/>
            <a:ext cx="475488" cy="475488"/>
          </a:xfrm>
          <a:prstGeom prst="roundRect">
            <a:avLst>
              <a:gd name="adj" fmla="val 11538"/>
            </a:avLst>
          </a:prstGeom>
          <a:solidFill>
            <a:schemeClr val="bg2"/>
          </a:solidFill>
          <a:ln w="12700">
            <a:solidFill>
              <a:schemeClr val="bg2"/>
            </a:solidFill>
            <a:prstDash val="solid"/>
          </a:ln>
        </p:spPr>
      </p:sp>
      <p:sp>
        <p:nvSpPr>
          <p:cNvPr id="74" name="cell-n-241"/>
          <p:cNvSpPr txBox="1"/>
          <p:nvPr/>
        </p:nvSpPr>
        <p:spPr>
          <a:xfrm>
            <a:off x="3108960" y="295351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36</a:t>
            </a:r>
            <a:endParaRPr lang="en-US" sz="1200" dirty="0"/>
          </a:p>
        </p:txBody>
      </p:sp>
      <p:sp>
        <p:nvSpPr>
          <p:cNvPr id="75" name="cell-242"/>
          <p:cNvSpPr/>
          <p:nvPr/>
        </p:nvSpPr>
        <p:spPr>
          <a:xfrm>
            <a:off x="3621024" y="2953512"/>
            <a:ext cx="475488" cy="475488"/>
          </a:xfrm>
          <a:prstGeom prst="roundRect">
            <a:avLst>
              <a:gd name="adj" fmla="val 11538"/>
            </a:avLst>
          </a:prstGeom>
          <a:solidFill>
            <a:schemeClr val="accent3"/>
          </a:solidFill>
          <a:ln w="12700">
            <a:solidFill>
              <a:schemeClr val="accent3"/>
            </a:solidFill>
            <a:prstDash val="solid"/>
          </a:ln>
        </p:spPr>
      </p:sp>
      <p:sp>
        <p:nvSpPr>
          <p:cNvPr id="76" name="cell-n-243"/>
          <p:cNvSpPr txBox="1"/>
          <p:nvPr/>
        </p:nvSpPr>
        <p:spPr>
          <a:xfrm>
            <a:off x="3621024" y="2953512"/>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37</a:t>
            </a:r>
            <a:endParaRPr lang="en-US" sz="1200" dirty="0"/>
          </a:p>
        </p:txBody>
      </p:sp>
      <p:sp>
        <p:nvSpPr>
          <p:cNvPr id="77" name="cell-244"/>
          <p:cNvSpPr/>
          <p:nvPr/>
        </p:nvSpPr>
        <p:spPr>
          <a:xfrm>
            <a:off x="4133088" y="2953512"/>
            <a:ext cx="475488" cy="475488"/>
          </a:xfrm>
          <a:prstGeom prst="roundRect">
            <a:avLst>
              <a:gd name="adj" fmla="val 11538"/>
            </a:avLst>
          </a:prstGeom>
          <a:solidFill>
            <a:schemeClr val="bg2"/>
          </a:solidFill>
          <a:ln w="12700">
            <a:solidFill>
              <a:schemeClr val="bg2"/>
            </a:solidFill>
            <a:prstDash val="solid"/>
          </a:ln>
        </p:spPr>
      </p:sp>
      <p:sp>
        <p:nvSpPr>
          <p:cNvPr id="78" name="cell-n-245"/>
          <p:cNvSpPr txBox="1"/>
          <p:nvPr/>
        </p:nvSpPr>
        <p:spPr>
          <a:xfrm>
            <a:off x="4133088" y="295351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38</a:t>
            </a:r>
            <a:endParaRPr lang="en-US" sz="1200" dirty="0"/>
          </a:p>
        </p:txBody>
      </p:sp>
      <p:sp>
        <p:nvSpPr>
          <p:cNvPr id="79" name="cell-246"/>
          <p:cNvSpPr/>
          <p:nvPr/>
        </p:nvSpPr>
        <p:spPr>
          <a:xfrm>
            <a:off x="4645152" y="2953512"/>
            <a:ext cx="475488" cy="475488"/>
          </a:xfrm>
          <a:prstGeom prst="roundRect">
            <a:avLst>
              <a:gd name="adj" fmla="val 11538"/>
            </a:avLst>
          </a:prstGeom>
          <a:solidFill>
            <a:schemeClr val="bg2"/>
          </a:solidFill>
          <a:ln w="12700">
            <a:solidFill>
              <a:schemeClr val="bg2"/>
            </a:solidFill>
            <a:prstDash val="solid"/>
          </a:ln>
        </p:spPr>
      </p:sp>
      <p:sp>
        <p:nvSpPr>
          <p:cNvPr id="80" name="cell-n-247"/>
          <p:cNvSpPr txBox="1"/>
          <p:nvPr/>
        </p:nvSpPr>
        <p:spPr>
          <a:xfrm>
            <a:off x="4645152" y="295351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39</a:t>
            </a:r>
            <a:endParaRPr lang="en-US" sz="1200" dirty="0"/>
          </a:p>
        </p:txBody>
      </p:sp>
      <p:sp>
        <p:nvSpPr>
          <p:cNvPr id="81" name="cell-248"/>
          <p:cNvSpPr/>
          <p:nvPr/>
        </p:nvSpPr>
        <p:spPr>
          <a:xfrm>
            <a:off x="5157216" y="2953512"/>
            <a:ext cx="475488" cy="475488"/>
          </a:xfrm>
          <a:prstGeom prst="roundRect">
            <a:avLst>
              <a:gd name="adj" fmla="val 11538"/>
            </a:avLst>
          </a:prstGeom>
          <a:solidFill>
            <a:schemeClr val="bg2"/>
          </a:solidFill>
          <a:ln w="12700">
            <a:solidFill>
              <a:schemeClr val="bg2"/>
            </a:solidFill>
            <a:prstDash val="solid"/>
          </a:ln>
        </p:spPr>
      </p:sp>
      <p:sp>
        <p:nvSpPr>
          <p:cNvPr id="82" name="cell-n-249"/>
          <p:cNvSpPr txBox="1"/>
          <p:nvPr/>
        </p:nvSpPr>
        <p:spPr>
          <a:xfrm>
            <a:off x="5157216" y="295351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40</a:t>
            </a:r>
            <a:endParaRPr lang="en-US" sz="1200" dirty="0"/>
          </a:p>
        </p:txBody>
      </p:sp>
      <p:sp>
        <p:nvSpPr>
          <p:cNvPr id="83" name="cell-250"/>
          <p:cNvSpPr/>
          <p:nvPr/>
        </p:nvSpPr>
        <p:spPr>
          <a:xfrm>
            <a:off x="548640" y="3465576"/>
            <a:ext cx="475488" cy="475488"/>
          </a:xfrm>
          <a:prstGeom prst="roundRect">
            <a:avLst>
              <a:gd name="adj" fmla="val 11538"/>
            </a:avLst>
          </a:prstGeom>
          <a:solidFill>
            <a:schemeClr val="accent3"/>
          </a:solidFill>
          <a:ln w="12700">
            <a:solidFill>
              <a:schemeClr val="accent3"/>
            </a:solidFill>
            <a:prstDash val="solid"/>
          </a:ln>
        </p:spPr>
      </p:sp>
      <p:sp>
        <p:nvSpPr>
          <p:cNvPr id="84" name="cell-n-251"/>
          <p:cNvSpPr txBox="1"/>
          <p:nvPr/>
        </p:nvSpPr>
        <p:spPr>
          <a:xfrm>
            <a:off x="548640" y="3465576"/>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41</a:t>
            </a:r>
            <a:endParaRPr lang="en-US" sz="1200" dirty="0"/>
          </a:p>
        </p:txBody>
      </p:sp>
      <p:sp>
        <p:nvSpPr>
          <p:cNvPr id="85" name="cell-252"/>
          <p:cNvSpPr/>
          <p:nvPr/>
        </p:nvSpPr>
        <p:spPr>
          <a:xfrm>
            <a:off x="1060704" y="3465576"/>
            <a:ext cx="475488" cy="475488"/>
          </a:xfrm>
          <a:prstGeom prst="roundRect">
            <a:avLst>
              <a:gd name="adj" fmla="val 11538"/>
            </a:avLst>
          </a:prstGeom>
          <a:solidFill>
            <a:schemeClr val="bg2"/>
          </a:solidFill>
          <a:ln w="12700">
            <a:solidFill>
              <a:schemeClr val="bg2"/>
            </a:solidFill>
            <a:prstDash val="solid"/>
          </a:ln>
        </p:spPr>
      </p:sp>
      <p:sp>
        <p:nvSpPr>
          <p:cNvPr id="86" name="cell-n-253"/>
          <p:cNvSpPr txBox="1"/>
          <p:nvPr/>
        </p:nvSpPr>
        <p:spPr>
          <a:xfrm>
            <a:off x="1060704" y="346557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42</a:t>
            </a:r>
            <a:endParaRPr lang="en-US" sz="1200" dirty="0"/>
          </a:p>
        </p:txBody>
      </p:sp>
      <p:sp>
        <p:nvSpPr>
          <p:cNvPr id="87" name="cell-254"/>
          <p:cNvSpPr/>
          <p:nvPr/>
        </p:nvSpPr>
        <p:spPr>
          <a:xfrm>
            <a:off x="1572768" y="3465576"/>
            <a:ext cx="475488" cy="475488"/>
          </a:xfrm>
          <a:prstGeom prst="roundRect">
            <a:avLst>
              <a:gd name="adj" fmla="val 11538"/>
            </a:avLst>
          </a:prstGeom>
          <a:solidFill>
            <a:schemeClr val="accent3"/>
          </a:solidFill>
          <a:ln w="12700">
            <a:solidFill>
              <a:schemeClr val="accent3"/>
            </a:solidFill>
            <a:prstDash val="solid"/>
          </a:ln>
        </p:spPr>
      </p:sp>
      <p:sp>
        <p:nvSpPr>
          <p:cNvPr id="88" name="cell-n-255"/>
          <p:cNvSpPr txBox="1"/>
          <p:nvPr/>
        </p:nvSpPr>
        <p:spPr>
          <a:xfrm>
            <a:off x="1572768" y="3465576"/>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43</a:t>
            </a:r>
            <a:endParaRPr lang="en-US" sz="1200" dirty="0"/>
          </a:p>
        </p:txBody>
      </p:sp>
      <p:sp>
        <p:nvSpPr>
          <p:cNvPr id="89" name="cell-256"/>
          <p:cNvSpPr/>
          <p:nvPr/>
        </p:nvSpPr>
        <p:spPr>
          <a:xfrm>
            <a:off x="2084832" y="3465576"/>
            <a:ext cx="475488" cy="475488"/>
          </a:xfrm>
          <a:prstGeom prst="roundRect">
            <a:avLst>
              <a:gd name="adj" fmla="val 11538"/>
            </a:avLst>
          </a:prstGeom>
          <a:solidFill>
            <a:schemeClr val="bg2"/>
          </a:solidFill>
          <a:ln w="12700">
            <a:solidFill>
              <a:schemeClr val="bg2"/>
            </a:solidFill>
            <a:prstDash val="solid"/>
          </a:ln>
        </p:spPr>
      </p:sp>
      <p:sp>
        <p:nvSpPr>
          <p:cNvPr id="90" name="cell-n-257"/>
          <p:cNvSpPr txBox="1"/>
          <p:nvPr/>
        </p:nvSpPr>
        <p:spPr>
          <a:xfrm>
            <a:off x="2084832" y="346557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44</a:t>
            </a:r>
            <a:endParaRPr lang="en-US" sz="1200" dirty="0"/>
          </a:p>
        </p:txBody>
      </p:sp>
      <p:sp>
        <p:nvSpPr>
          <p:cNvPr id="91" name="cell-258"/>
          <p:cNvSpPr/>
          <p:nvPr/>
        </p:nvSpPr>
        <p:spPr>
          <a:xfrm>
            <a:off x="2596896" y="3465576"/>
            <a:ext cx="475488" cy="475488"/>
          </a:xfrm>
          <a:prstGeom prst="roundRect">
            <a:avLst>
              <a:gd name="adj" fmla="val 11538"/>
            </a:avLst>
          </a:prstGeom>
          <a:solidFill>
            <a:schemeClr val="bg2"/>
          </a:solidFill>
          <a:ln w="12700">
            <a:solidFill>
              <a:schemeClr val="bg2"/>
            </a:solidFill>
            <a:prstDash val="solid"/>
          </a:ln>
        </p:spPr>
      </p:sp>
      <p:sp>
        <p:nvSpPr>
          <p:cNvPr id="92" name="cell-n-259"/>
          <p:cNvSpPr txBox="1"/>
          <p:nvPr/>
        </p:nvSpPr>
        <p:spPr>
          <a:xfrm>
            <a:off x="2596896" y="346557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45</a:t>
            </a:r>
            <a:endParaRPr lang="en-US" sz="1200" dirty="0"/>
          </a:p>
        </p:txBody>
      </p:sp>
      <p:sp>
        <p:nvSpPr>
          <p:cNvPr id="93" name="cell-260"/>
          <p:cNvSpPr/>
          <p:nvPr/>
        </p:nvSpPr>
        <p:spPr>
          <a:xfrm>
            <a:off x="3108960" y="3465576"/>
            <a:ext cx="475488" cy="475488"/>
          </a:xfrm>
          <a:prstGeom prst="roundRect">
            <a:avLst>
              <a:gd name="adj" fmla="val 11538"/>
            </a:avLst>
          </a:prstGeom>
          <a:solidFill>
            <a:schemeClr val="bg2"/>
          </a:solidFill>
          <a:ln w="12700">
            <a:solidFill>
              <a:schemeClr val="bg2"/>
            </a:solidFill>
            <a:prstDash val="solid"/>
          </a:ln>
        </p:spPr>
      </p:sp>
      <p:sp>
        <p:nvSpPr>
          <p:cNvPr id="94" name="cell-n-261"/>
          <p:cNvSpPr txBox="1"/>
          <p:nvPr/>
        </p:nvSpPr>
        <p:spPr>
          <a:xfrm>
            <a:off x="3108960" y="346557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46</a:t>
            </a:r>
            <a:endParaRPr lang="en-US" sz="1200" dirty="0"/>
          </a:p>
        </p:txBody>
      </p:sp>
      <p:sp>
        <p:nvSpPr>
          <p:cNvPr id="95" name="cell-262"/>
          <p:cNvSpPr/>
          <p:nvPr/>
        </p:nvSpPr>
        <p:spPr>
          <a:xfrm>
            <a:off x="3621024" y="3465576"/>
            <a:ext cx="475488" cy="475488"/>
          </a:xfrm>
          <a:prstGeom prst="roundRect">
            <a:avLst>
              <a:gd name="adj" fmla="val 11538"/>
            </a:avLst>
          </a:prstGeom>
          <a:solidFill>
            <a:schemeClr val="accent3"/>
          </a:solidFill>
          <a:ln w="12700">
            <a:solidFill>
              <a:schemeClr val="accent3"/>
            </a:solidFill>
            <a:prstDash val="solid"/>
          </a:ln>
        </p:spPr>
      </p:sp>
      <p:sp>
        <p:nvSpPr>
          <p:cNvPr id="96" name="cell-n-263"/>
          <p:cNvSpPr txBox="1"/>
          <p:nvPr/>
        </p:nvSpPr>
        <p:spPr>
          <a:xfrm>
            <a:off x="3621024" y="3465576"/>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47</a:t>
            </a:r>
            <a:endParaRPr lang="en-US" sz="1200" dirty="0"/>
          </a:p>
        </p:txBody>
      </p:sp>
      <p:sp>
        <p:nvSpPr>
          <p:cNvPr id="97" name="cell-264"/>
          <p:cNvSpPr/>
          <p:nvPr/>
        </p:nvSpPr>
        <p:spPr>
          <a:xfrm>
            <a:off x="4133088" y="3465576"/>
            <a:ext cx="475488" cy="475488"/>
          </a:xfrm>
          <a:prstGeom prst="roundRect">
            <a:avLst>
              <a:gd name="adj" fmla="val 11538"/>
            </a:avLst>
          </a:prstGeom>
          <a:solidFill>
            <a:schemeClr val="bg2"/>
          </a:solidFill>
          <a:ln w="12700">
            <a:solidFill>
              <a:schemeClr val="bg2"/>
            </a:solidFill>
            <a:prstDash val="solid"/>
          </a:ln>
        </p:spPr>
      </p:sp>
      <p:sp>
        <p:nvSpPr>
          <p:cNvPr id="98" name="cell-n-265"/>
          <p:cNvSpPr txBox="1"/>
          <p:nvPr/>
        </p:nvSpPr>
        <p:spPr>
          <a:xfrm>
            <a:off x="4133088" y="346557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48</a:t>
            </a:r>
            <a:endParaRPr lang="en-US" sz="1200" dirty="0"/>
          </a:p>
        </p:txBody>
      </p:sp>
      <p:sp>
        <p:nvSpPr>
          <p:cNvPr id="99" name="cell-266"/>
          <p:cNvSpPr/>
          <p:nvPr/>
        </p:nvSpPr>
        <p:spPr>
          <a:xfrm>
            <a:off x="4645152" y="3465576"/>
            <a:ext cx="475488" cy="475488"/>
          </a:xfrm>
          <a:prstGeom prst="roundRect">
            <a:avLst>
              <a:gd name="adj" fmla="val 11538"/>
            </a:avLst>
          </a:prstGeom>
          <a:solidFill>
            <a:schemeClr val="bg2"/>
          </a:solidFill>
          <a:ln w="12700">
            <a:solidFill>
              <a:schemeClr val="bg2"/>
            </a:solidFill>
            <a:prstDash val="solid"/>
          </a:ln>
        </p:spPr>
      </p:sp>
      <p:sp>
        <p:nvSpPr>
          <p:cNvPr id="100" name="cell-n-267"/>
          <p:cNvSpPr txBox="1"/>
          <p:nvPr/>
        </p:nvSpPr>
        <p:spPr>
          <a:xfrm>
            <a:off x="4645152" y="346557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49</a:t>
            </a:r>
            <a:endParaRPr lang="en-US" sz="1200" dirty="0"/>
          </a:p>
        </p:txBody>
      </p:sp>
      <p:sp>
        <p:nvSpPr>
          <p:cNvPr id="101" name="cell-268"/>
          <p:cNvSpPr/>
          <p:nvPr/>
        </p:nvSpPr>
        <p:spPr>
          <a:xfrm>
            <a:off x="5157216" y="3465576"/>
            <a:ext cx="475488" cy="475488"/>
          </a:xfrm>
          <a:prstGeom prst="roundRect">
            <a:avLst>
              <a:gd name="adj" fmla="val 11538"/>
            </a:avLst>
          </a:prstGeom>
          <a:solidFill>
            <a:schemeClr val="bg2"/>
          </a:solidFill>
          <a:ln w="12700">
            <a:solidFill>
              <a:schemeClr val="bg2"/>
            </a:solidFill>
            <a:prstDash val="solid"/>
          </a:ln>
        </p:spPr>
      </p:sp>
      <p:sp>
        <p:nvSpPr>
          <p:cNvPr id="102" name="cell-n-269"/>
          <p:cNvSpPr txBox="1"/>
          <p:nvPr/>
        </p:nvSpPr>
        <p:spPr>
          <a:xfrm>
            <a:off x="5157216" y="346557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50</a:t>
            </a:r>
            <a:endParaRPr lang="en-US" sz="1200" dirty="0"/>
          </a:p>
        </p:txBody>
      </p:sp>
      <p:sp>
        <p:nvSpPr>
          <p:cNvPr id="103" name="cell-270"/>
          <p:cNvSpPr/>
          <p:nvPr/>
        </p:nvSpPr>
        <p:spPr>
          <a:xfrm>
            <a:off x="548640" y="3977640"/>
            <a:ext cx="475488" cy="475488"/>
          </a:xfrm>
          <a:prstGeom prst="roundRect">
            <a:avLst>
              <a:gd name="adj" fmla="val 11538"/>
            </a:avLst>
          </a:prstGeom>
          <a:solidFill>
            <a:schemeClr val="bg2"/>
          </a:solidFill>
          <a:ln w="12700">
            <a:solidFill>
              <a:schemeClr val="bg2"/>
            </a:solidFill>
            <a:prstDash val="solid"/>
          </a:ln>
        </p:spPr>
      </p:sp>
      <p:sp>
        <p:nvSpPr>
          <p:cNvPr id="104" name="cell-n-271"/>
          <p:cNvSpPr txBox="1"/>
          <p:nvPr/>
        </p:nvSpPr>
        <p:spPr>
          <a:xfrm>
            <a:off x="548640" y="397764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51</a:t>
            </a:r>
            <a:endParaRPr lang="en-US" sz="1200" dirty="0"/>
          </a:p>
        </p:txBody>
      </p:sp>
      <p:sp>
        <p:nvSpPr>
          <p:cNvPr id="105" name="cell-272"/>
          <p:cNvSpPr/>
          <p:nvPr/>
        </p:nvSpPr>
        <p:spPr>
          <a:xfrm>
            <a:off x="1060704" y="3977640"/>
            <a:ext cx="475488" cy="475488"/>
          </a:xfrm>
          <a:prstGeom prst="roundRect">
            <a:avLst>
              <a:gd name="adj" fmla="val 11538"/>
            </a:avLst>
          </a:prstGeom>
          <a:solidFill>
            <a:schemeClr val="bg2"/>
          </a:solidFill>
          <a:ln w="12700">
            <a:solidFill>
              <a:schemeClr val="bg2"/>
            </a:solidFill>
            <a:prstDash val="solid"/>
          </a:ln>
        </p:spPr>
      </p:sp>
      <p:sp>
        <p:nvSpPr>
          <p:cNvPr id="106" name="cell-n-273"/>
          <p:cNvSpPr txBox="1"/>
          <p:nvPr/>
        </p:nvSpPr>
        <p:spPr>
          <a:xfrm>
            <a:off x="1060704" y="397764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52</a:t>
            </a:r>
            <a:endParaRPr lang="en-US" sz="1200" dirty="0"/>
          </a:p>
        </p:txBody>
      </p:sp>
      <p:sp>
        <p:nvSpPr>
          <p:cNvPr id="107" name="cell-274"/>
          <p:cNvSpPr/>
          <p:nvPr/>
        </p:nvSpPr>
        <p:spPr>
          <a:xfrm>
            <a:off x="1572768" y="3977640"/>
            <a:ext cx="475488" cy="475488"/>
          </a:xfrm>
          <a:prstGeom prst="roundRect">
            <a:avLst>
              <a:gd name="adj" fmla="val 11538"/>
            </a:avLst>
          </a:prstGeom>
          <a:solidFill>
            <a:schemeClr val="accent3"/>
          </a:solidFill>
          <a:ln w="12700">
            <a:solidFill>
              <a:schemeClr val="accent3"/>
            </a:solidFill>
            <a:prstDash val="solid"/>
          </a:ln>
        </p:spPr>
      </p:sp>
      <p:sp>
        <p:nvSpPr>
          <p:cNvPr id="108" name="cell-n-275"/>
          <p:cNvSpPr txBox="1"/>
          <p:nvPr/>
        </p:nvSpPr>
        <p:spPr>
          <a:xfrm>
            <a:off x="1572768" y="3977640"/>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53</a:t>
            </a:r>
            <a:endParaRPr lang="en-US" sz="1200" dirty="0"/>
          </a:p>
        </p:txBody>
      </p:sp>
      <p:sp>
        <p:nvSpPr>
          <p:cNvPr id="109" name="cell-276"/>
          <p:cNvSpPr/>
          <p:nvPr/>
        </p:nvSpPr>
        <p:spPr>
          <a:xfrm>
            <a:off x="2084832" y="3977640"/>
            <a:ext cx="475488" cy="475488"/>
          </a:xfrm>
          <a:prstGeom prst="roundRect">
            <a:avLst>
              <a:gd name="adj" fmla="val 11538"/>
            </a:avLst>
          </a:prstGeom>
          <a:solidFill>
            <a:schemeClr val="bg2"/>
          </a:solidFill>
          <a:ln w="12700">
            <a:solidFill>
              <a:schemeClr val="bg2"/>
            </a:solidFill>
            <a:prstDash val="solid"/>
          </a:ln>
        </p:spPr>
      </p:sp>
      <p:sp>
        <p:nvSpPr>
          <p:cNvPr id="110" name="cell-n-277"/>
          <p:cNvSpPr txBox="1"/>
          <p:nvPr/>
        </p:nvSpPr>
        <p:spPr>
          <a:xfrm>
            <a:off x="2084832" y="397764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54</a:t>
            </a:r>
            <a:endParaRPr lang="en-US" sz="1200" dirty="0"/>
          </a:p>
        </p:txBody>
      </p:sp>
      <p:sp>
        <p:nvSpPr>
          <p:cNvPr id="111" name="cell-278"/>
          <p:cNvSpPr/>
          <p:nvPr/>
        </p:nvSpPr>
        <p:spPr>
          <a:xfrm>
            <a:off x="2596896" y="3977640"/>
            <a:ext cx="475488" cy="475488"/>
          </a:xfrm>
          <a:prstGeom prst="roundRect">
            <a:avLst>
              <a:gd name="adj" fmla="val 11538"/>
            </a:avLst>
          </a:prstGeom>
          <a:solidFill>
            <a:schemeClr val="bg2"/>
          </a:solidFill>
          <a:ln w="12700">
            <a:solidFill>
              <a:schemeClr val="bg2"/>
            </a:solidFill>
            <a:prstDash val="solid"/>
          </a:ln>
        </p:spPr>
      </p:sp>
      <p:sp>
        <p:nvSpPr>
          <p:cNvPr id="112" name="cell-n-279"/>
          <p:cNvSpPr txBox="1"/>
          <p:nvPr/>
        </p:nvSpPr>
        <p:spPr>
          <a:xfrm>
            <a:off x="2596896" y="397764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55</a:t>
            </a:r>
            <a:endParaRPr lang="en-US" sz="1200" dirty="0"/>
          </a:p>
        </p:txBody>
      </p:sp>
      <p:sp>
        <p:nvSpPr>
          <p:cNvPr id="113" name="cell-280"/>
          <p:cNvSpPr/>
          <p:nvPr/>
        </p:nvSpPr>
        <p:spPr>
          <a:xfrm>
            <a:off x="3108960" y="3977640"/>
            <a:ext cx="475488" cy="475488"/>
          </a:xfrm>
          <a:prstGeom prst="roundRect">
            <a:avLst>
              <a:gd name="adj" fmla="val 11538"/>
            </a:avLst>
          </a:prstGeom>
          <a:solidFill>
            <a:schemeClr val="bg2"/>
          </a:solidFill>
          <a:ln w="12700">
            <a:solidFill>
              <a:schemeClr val="bg2"/>
            </a:solidFill>
            <a:prstDash val="solid"/>
          </a:ln>
        </p:spPr>
      </p:sp>
      <p:sp>
        <p:nvSpPr>
          <p:cNvPr id="114" name="cell-n-281"/>
          <p:cNvSpPr txBox="1"/>
          <p:nvPr/>
        </p:nvSpPr>
        <p:spPr>
          <a:xfrm>
            <a:off x="3108960" y="397764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56</a:t>
            </a:r>
            <a:endParaRPr lang="en-US" sz="1200" dirty="0"/>
          </a:p>
        </p:txBody>
      </p:sp>
      <p:sp>
        <p:nvSpPr>
          <p:cNvPr id="115" name="cell-282"/>
          <p:cNvSpPr/>
          <p:nvPr/>
        </p:nvSpPr>
        <p:spPr>
          <a:xfrm>
            <a:off x="3621024" y="3977640"/>
            <a:ext cx="475488" cy="475488"/>
          </a:xfrm>
          <a:prstGeom prst="roundRect">
            <a:avLst>
              <a:gd name="adj" fmla="val 11538"/>
            </a:avLst>
          </a:prstGeom>
          <a:solidFill>
            <a:schemeClr val="bg2"/>
          </a:solidFill>
          <a:ln w="12700">
            <a:solidFill>
              <a:schemeClr val="bg2"/>
            </a:solidFill>
            <a:prstDash val="solid"/>
          </a:ln>
        </p:spPr>
      </p:sp>
      <p:sp>
        <p:nvSpPr>
          <p:cNvPr id="116" name="cell-n-283"/>
          <p:cNvSpPr txBox="1"/>
          <p:nvPr/>
        </p:nvSpPr>
        <p:spPr>
          <a:xfrm>
            <a:off x="3621024" y="397764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57</a:t>
            </a:r>
            <a:endParaRPr lang="en-US" sz="1200" dirty="0"/>
          </a:p>
        </p:txBody>
      </p:sp>
      <p:sp>
        <p:nvSpPr>
          <p:cNvPr id="117" name="cell-284"/>
          <p:cNvSpPr/>
          <p:nvPr/>
        </p:nvSpPr>
        <p:spPr>
          <a:xfrm>
            <a:off x="4133088" y="3977640"/>
            <a:ext cx="475488" cy="475488"/>
          </a:xfrm>
          <a:prstGeom prst="roundRect">
            <a:avLst>
              <a:gd name="adj" fmla="val 11538"/>
            </a:avLst>
          </a:prstGeom>
          <a:solidFill>
            <a:schemeClr val="bg2"/>
          </a:solidFill>
          <a:ln w="12700">
            <a:solidFill>
              <a:schemeClr val="bg2"/>
            </a:solidFill>
            <a:prstDash val="solid"/>
          </a:ln>
        </p:spPr>
      </p:sp>
      <p:sp>
        <p:nvSpPr>
          <p:cNvPr id="118" name="cell-n-285"/>
          <p:cNvSpPr txBox="1"/>
          <p:nvPr/>
        </p:nvSpPr>
        <p:spPr>
          <a:xfrm>
            <a:off x="4133088" y="397764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58</a:t>
            </a:r>
            <a:endParaRPr lang="en-US" sz="1200" dirty="0"/>
          </a:p>
        </p:txBody>
      </p:sp>
      <p:sp>
        <p:nvSpPr>
          <p:cNvPr id="119" name="cell-286"/>
          <p:cNvSpPr/>
          <p:nvPr/>
        </p:nvSpPr>
        <p:spPr>
          <a:xfrm>
            <a:off x="4645152" y="3977640"/>
            <a:ext cx="475488" cy="475488"/>
          </a:xfrm>
          <a:prstGeom prst="roundRect">
            <a:avLst>
              <a:gd name="adj" fmla="val 11538"/>
            </a:avLst>
          </a:prstGeom>
          <a:solidFill>
            <a:schemeClr val="accent3"/>
          </a:solidFill>
          <a:ln w="12700">
            <a:solidFill>
              <a:schemeClr val="accent3"/>
            </a:solidFill>
            <a:prstDash val="solid"/>
          </a:ln>
        </p:spPr>
      </p:sp>
      <p:sp>
        <p:nvSpPr>
          <p:cNvPr id="120" name="cell-n-287"/>
          <p:cNvSpPr txBox="1"/>
          <p:nvPr/>
        </p:nvSpPr>
        <p:spPr>
          <a:xfrm>
            <a:off x="4645152" y="3977640"/>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59</a:t>
            </a:r>
            <a:endParaRPr lang="en-US" sz="1200" dirty="0"/>
          </a:p>
        </p:txBody>
      </p:sp>
      <p:sp>
        <p:nvSpPr>
          <p:cNvPr id="121" name="cell-288"/>
          <p:cNvSpPr/>
          <p:nvPr/>
        </p:nvSpPr>
        <p:spPr>
          <a:xfrm>
            <a:off x="5157216" y="3977640"/>
            <a:ext cx="475488" cy="475488"/>
          </a:xfrm>
          <a:prstGeom prst="roundRect">
            <a:avLst>
              <a:gd name="adj" fmla="val 11538"/>
            </a:avLst>
          </a:prstGeom>
          <a:solidFill>
            <a:schemeClr val="bg2"/>
          </a:solidFill>
          <a:ln w="12700">
            <a:solidFill>
              <a:schemeClr val="bg2"/>
            </a:solidFill>
            <a:prstDash val="solid"/>
          </a:ln>
        </p:spPr>
      </p:sp>
      <p:sp>
        <p:nvSpPr>
          <p:cNvPr id="122" name="cell-n-289"/>
          <p:cNvSpPr txBox="1"/>
          <p:nvPr/>
        </p:nvSpPr>
        <p:spPr>
          <a:xfrm>
            <a:off x="5157216" y="3977640"/>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60</a:t>
            </a:r>
            <a:endParaRPr lang="en-US" sz="1200" dirty="0"/>
          </a:p>
        </p:txBody>
      </p:sp>
      <p:sp>
        <p:nvSpPr>
          <p:cNvPr id="123" name="cell-290"/>
          <p:cNvSpPr/>
          <p:nvPr/>
        </p:nvSpPr>
        <p:spPr>
          <a:xfrm>
            <a:off x="548640" y="4489704"/>
            <a:ext cx="475488" cy="475488"/>
          </a:xfrm>
          <a:prstGeom prst="roundRect">
            <a:avLst>
              <a:gd name="adj" fmla="val 11538"/>
            </a:avLst>
          </a:prstGeom>
          <a:solidFill>
            <a:schemeClr val="accent3"/>
          </a:solidFill>
          <a:ln w="12700">
            <a:solidFill>
              <a:schemeClr val="accent3"/>
            </a:solidFill>
            <a:prstDash val="solid"/>
          </a:ln>
        </p:spPr>
      </p:sp>
      <p:sp>
        <p:nvSpPr>
          <p:cNvPr id="124" name="cell-n-291"/>
          <p:cNvSpPr txBox="1"/>
          <p:nvPr/>
        </p:nvSpPr>
        <p:spPr>
          <a:xfrm>
            <a:off x="548640" y="4489704"/>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61</a:t>
            </a:r>
            <a:endParaRPr lang="en-US" sz="1200" dirty="0"/>
          </a:p>
        </p:txBody>
      </p:sp>
      <p:sp>
        <p:nvSpPr>
          <p:cNvPr id="125" name="cell-292"/>
          <p:cNvSpPr/>
          <p:nvPr/>
        </p:nvSpPr>
        <p:spPr>
          <a:xfrm>
            <a:off x="1060704" y="4489704"/>
            <a:ext cx="475488" cy="475488"/>
          </a:xfrm>
          <a:prstGeom prst="roundRect">
            <a:avLst>
              <a:gd name="adj" fmla="val 11538"/>
            </a:avLst>
          </a:prstGeom>
          <a:solidFill>
            <a:schemeClr val="bg2"/>
          </a:solidFill>
          <a:ln w="12700">
            <a:solidFill>
              <a:schemeClr val="bg2"/>
            </a:solidFill>
            <a:prstDash val="solid"/>
          </a:ln>
        </p:spPr>
      </p:sp>
      <p:sp>
        <p:nvSpPr>
          <p:cNvPr id="126" name="cell-n-293"/>
          <p:cNvSpPr txBox="1"/>
          <p:nvPr/>
        </p:nvSpPr>
        <p:spPr>
          <a:xfrm>
            <a:off x="1060704" y="448970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62</a:t>
            </a:r>
            <a:endParaRPr lang="en-US" sz="1200" dirty="0"/>
          </a:p>
        </p:txBody>
      </p:sp>
      <p:sp>
        <p:nvSpPr>
          <p:cNvPr id="127" name="cell-294"/>
          <p:cNvSpPr/>
          <p:nvPr/>
        </p:nvSpPr>
        <p:spPr>
          <a:xfrm>
            <a:off x="1572768" y="4489704"/>
            <a:ext cx="475488" cy="475488"/>
          </a:xfrm>
          <a:prstGeom prst="roundRect">
            <a:avLst>
              <a:gd name="adj" fmla="val 11538"/>
            </a:avLst>
          </a:prstGeom>
          <a:solidFill>
            <a:schemeClr val="bg2"/>
          </a:solidFill>
          <a:ln w="12700">
            <a:solidFill>
              <a:schemeClr val="bg2"/>
            </a:solidFill>
            <a:prstDash val="solid"/>
          </a:ln>
        </p:spPr>
      </p:sp>
      <p:sp>
        <p:nvSpPr>
          <p:cNvPr id="128" name="cell-n-295"/>
          <p:cNvSpPr txBox="1"/>
          <p:nvPr/>
        </p:nvSpPr>
        <p:spPr>
          <a:xfrm>
            <a:off x="1572768" y="448970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63</a:t>
            </a:r>
            <a:endParaRPr lang="en-US" sz="1200" dirty="0"/>
          </a:p>
        </p:txBody>
      </p:sp>
      <p:sp>
        <p:nvSpPr>
          <p:cNvPr id="129" name="cell-296"/>
          <p:cNvSpPr/>
          <p:nvPr/>
        </p:nvSpPr>
        <p:spPr>
          <a:xfrm>
            <a:off x="2084832" y="4489704"/>
            <a:ext cx="475488" cy="475488"/>
          </a:xfrm>
          <a:prstGeom prst="roundRect">
            <a:avLst>
              <a:gd name="adj" fmla="val 11538"/>
            </a:avLst>
          </a:prstGeom>
          <a:solidFill>
            <a:schemeClr val="bg2"/>
          </a:solidFill>
          <a:ln w="12700">
            <a:solidFill>
              <a:schemeClr val="bg2"/>
            </a:solidFill>
            <a:prstDash val="solid"/>
          </a:ln>
        </p:spPr>
      </p:sp>
      <p:sp>
        <p:nvSpPr>
          <p:cNvPr id="130" name="cell-n-297"/>
          <p:cNvSpPr txBox="1"/>
          <p:nvPr/>
        </p:nvSpPr>
        <p:spPr>
          <a:xfrm>
            <a:off x="2084832" y="448970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64</a:t>
            </a:r>
            <a:endParaRPr lang="en-US" sz="1200" dirty="0"/>
          </a:p>
        </p:txBody>
      </p:sp>
      <p:sp>
        <p:nvSpPr>
          <p:cNvPr id="131" name="cell-298"/>
          <p:cNvSpPr/>
          <p:nvPr/>
        </p:nvSpPr>
        <p:spPr>
          <a:xfrm>
            <a:off x="2596896" y="4489704"/>
            <a:ext cx="475488" cy="475488"/>
          </a:xfrm>
          <a:prstGeom prst="roundRect">
            <a:avLst>
              <a:gd name="adj" fmla="val 11538"/>
            </a:avLst>
          </a:prstGeom>
          <a:solidFill>
            <a:schemeClr val="bg2"/>
          </a:solidFill>
          <a:ln w="12700">
            <a:solidFill>
              <a:schemeClr val="bg2"/>
            </a:solidFill>
            <a:prstDash val="solid"/>
          </a:ln>
        </p:spPr>
      </p:sp>
      <p:sp>
        <p:nvSpPr>
          <p:cNvPr id="132" name="cell-n-299"/>
          <p:cNvSpPr txBox="1"/>
          <p:nvPr/>
        </p:nvSpPr>
        <p:spPr>
          <a:xfrm>
            <a:off x="2596896" y="448970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65</a:t>
            </a:r>
            <a:endParaRPr lang="en-US" sz="1200" dirty="0"/>
          </a:p>
        </p:txBody>
      </p:sp>
      <p:sp>
        <p:nvSpPr>
          <p:cNvPr id="133" name="cell-300"/>
          <p:cNvSpPr/>
          <p:nvPr/>
        </p:nvSpPr>
        <p:spPr>
          <a:xfrm>
            <a:off x="3108960" y="4489704"/>
            <a:ext cx="475488" cy="475488"/>
          </a:xfrm>
          <a:prstGeom prst="roundRect">
            <a:avLst>
              <a:gd name="adj" fmla="val 11538"/>
            </a:avLst>
          </a:prstGeom>
          <a:solidFill>
            <a:schemeClr val="bg2"/>
          </a:solidFill>
          <a:ln w="12700">
            <a:solidFill>
              <a:schemeClr val="bg2"/>
            </a:solidFill>
            <a:prstDash val="solid"/>
          </a:ln>
        </p:spPr>
      </p:sp>
      <p:sp>
        <p:nvSpPr>
          <p:cNvPr id="134" name="cell-n-301"/>
          <p:cNvSpPr txBox="1"/>
          <p:nvPr/>
        </p:nvSpPr>
        <p:spPr>
          <a:xfrm>
            <a:off x="3108960" y="448970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66</a:t>
            </a:r>
            <a:endParaRPr lang="en-US" sz="1200" dirty="0"/>
          </a:p>
        </p:txBody>
      </p:sp>
      <p:sp>
        <p:nvSpPr>
          <p:cNvPr id="135" name="cell-302"/>
          <p:cNvSpPr/>
          <p:nvPr/>
        </p:nvSpPr>
        <p:spPr>
          <a:xfrm>
            <a:off x="3621024" y="4489704"/>
            <a:ext cx="475488" cy="475488"/>
          </a:xfrm>
          <a:prstGeom prst="roundRect">
            <a:avLst>
              <a:gd name="adj" fmla="val 11538"/>
            </a:avLst>
          </a:prstGeom>
          <a:solidFill>
            <a:schemeClr val="accent3"/>
          </a:solidFill>
          <a:ln w="12700">
            <a:solidFill>
              <a:schemeClr val="accent3"/>
            </a:solidFill>
            <a:prstDash val="solid"/>
          </a:ln>
        </p:spPr>
      </p:sp>
      <p:sp>
        <p:nvSpPr>
          <p:cNvPr id="136" name="cell-n-303"/>
          <p:cNvSpPr txBox="1"/>
          <p:nvPr/>
        </p:nvSpPr>
        <p:spPr>
          <a:xfrm>
            <a:off x="3621024" y="4489704"/>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67</a:t>
            </a:r>
            <a:endParaRPr lang="en-US" sz="1200" dirty="0"/>
          </a:p>
        </p:txBody>
      </p:sp>
      <p:sp>
        <p:nvSpPr>
          <p:cNvPr id="137" name="cell-304"/>
          <p:cNvSpPr/>
          <p:nvPr/>
        </p:nvSpPr>
        <p:spPr>
          <a:xfrm>
            <a:off x="4133088" y="4489704"/>
            <a:ext cx="475488" cy="475488"/>
          </a:xfrm>
          <a:prstGeom prst="roundRect">
            <a:avLst>
              <a:gd name="adj" fmla="val 11538"/>
            </a:avLst>
          </a:prstGeom>
          <a:solidFill>
            <a:schemeClr val="bg2"/>
          </a:solidFill>
          <a:ln w="12700">
            <a:solidFill>
              <a:schemeClr val="bg2"/>
            </a:solidFill>
            <a:prstDash val="solid"/>
          </a:ln>
        </p:spPr>
      </p:sp>
      <p:sp>
        <p:nvSpPr>
          <p:cNvPr id="138" name="cell-n-305"/>
          <p:cNvSpPr txBox="1"/>
          <p:nvPr/>
        </p:nvSpPr>
        <p:spPr>
          <a:xfrm>
            <a:off x="4133088" y="448970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68</a:t>
            </a:r>
            <a:endParaRPr lang="en-US" sz="1200" dirty="0"/>
          </a:p>
        </p:txBody>
      </p:sp>
      <p:sp>
        <p:nvSpPr>
          <p:cNvPr id="139" name="cell-306"/>
          <p:cNvSpPr/>
          <p:nvPr/>
        </p:nvSpPr>
        <p:spPr>
          <a:xfrm>
            <a:off x="4645152" y="4489704"/>
            <a:ext cx="475488" cy="475488"/>
          </a:xfrm>
          <a:prstGeom prst="roundRect">
            <a:avLst>
              <a:gd name="adj" fmla="val 11538"/>
            </a:avLst>
          </a:prstGeom>
          <a:solidFill>
            <a:schemeClr val="bg2"/>
          </a:solidFill>
          <a:ln w="12700">
            <a:solidFill>
              <a:schemeClr val="bg2"/>
            </a:solidFill>
            <a:prstDash val="solid"/>
          </a:ln>
        </p:spPr>
      </p:sp>
      <p:sp>
        <p:nvSpPr>
          <p:cNvPr id="140" name="cell-n-307"/>
          <p:cNvSpPr txBox="1"/>
          <p:nvPr/>
        </p:nvSpPr>
        <p:spPr>
          <a:xfrm>
            <a:off x="4645152" y="448970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69</a:t>
            </a:r>
            <a:endParaRPr lang="en-US" sz="1200" dirty="0"/>
          </a:p>
        </p:txBody>
      </p:sp>
      <p:sp>
        <p:nvSpPr>
          <p:cNvPr id="141" name="cell-308"/>
          <p:cNvSpPr/>
          <p:nvPr/>
        </p:nvSpPr>
        <p:spPr>
          <a:xfrm>
            <a:off x="5157216" y="4489704"/>
            <a:ext cx="475488" cy="475488"/>
          </a:xfrm>
          <a:prstGeom prst="roundRect">
            <a:avLst>
              <a:gd name="adj" fmla="val 11538"/>
            </a:avLst>
          </a:prstGeom>
          <a:solidFill>
            <a:schemeClr val="bg2"/>
          </a:solidFill>
          <a:ln w="12700">
            <a:solidFill>
              <a:schemeClr val="bg2"/>
            </a:solidFill>
            <a:prstDash val="solid"/>
          </a:ln>
        </p:spPr>
      </p:sp>
      <p:sp>
        <p:nvSpPr>
          <p:cNvPr id="142" name="cell-n-309"/>
          <p:cNvSpPr txBox="1"/>
          <p:nvPr/>
        </p:nvSpPr>
        <p:spPr>
          <a:xfrm>
            <a:off x="5157216" y="4489704"/>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70</a:t>
            </a:r>
            <a:endParaRPr lang="en-US" sz="1200" dirty="0"/>
          </a:p>
        </p:txBody>
      </p:sp>
      <p:sp>
        <p:nvSpPr>
          <p:cNvPr id="143" name="cell-310"/>
          <p:cNvSpPr/>
          <p:nvPr/>
        </p:nvSpPr>
        <p:spPr>
          <a:xfrm>
            <a:off x="548640" y="5001768"/>
            <a:ext cx="475488" cy="475488"/>
          </a:xfrm>
          <a:prstGeom prst="roundRect">
            <a:avLst>
              <a:gd name="adj" fmla="val 11538"/>
            </a:avLst>
          </a:prstGeom>
          <a:solidFill>
            <a:schemeClr val="accent3"/>
          </a:solidFill>
          <a:ln w="12700">
            <a:solidFill>
              <a:schemeClr val="accent3"/>
            </a:solidFill>
            <a:prstDash val="solid"/>
          </a:ln>
        </p:spPr>
      </p:sp>
      <p:sp>
        <p:nvSpPr>
          <p:cNvPr id="144" name="cell-n-311"/>
          <p:cNvSpPr txBox="1"/>
          <p:nvPr/>
        </p:nvSpPr>
        <p:spPr>
          <a:xfrm>
            <a:off x="548640" y="5001768"/>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71</a:t>
            </a:r>
            <a:endParaRPr lang="en-US" sz="1200" dirty="0"/>
          </a:p>
        </p:txBody>
      </p:sp>
      <p:sp>
        <p:nvSpPr>
          <p:cNvPr id="145" name="cell-312"/>
          <p:cNvSpPr/>
          <p:nvPr/>
        </p:nvSpPr>
        <p:spPr>
          <a:xfrm>
            <a:off x="1060704" y="5001768"/>
            <a:ext cx="475488" cy="475488"/>
          </a:xfrm>
          <a:prstGeom prst="roundRect">
            <a:avLst>
              <a:gd name="adj" fmla="val 11538"/>
            </a:avLst>
          </a:prstGeom>
          <a:solidFill>
            <a:schemeClr val="bg2"/>
          </a:solidFill>
          <a:ln w="12700">
            <a:solidFill>
              <a:schemeClr val="bg2"/>
            </a:solidFill>
            <a:prstDash val="solid"/>
          </a:ln>
        </p:spPr>
      </p:sp>
      <p:sp>
        <p:nvSpPr>
          <p:cNvPr id="146" name="cell-n-313"/>
          <p:cNvSpPr txBox="1"/>
          <p:nvPr/>
        </p:nvSpPr>
        <p:spPr>
          <a:xfrm>
            <a:off x="1060704" y="500176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72</a:t>
            </a:r>
            <a:endParaRPr lang="en-US" sz="1200" dirty="0"/>
          </a:p>
        </p:txBody>
      </p:sp>
      <p:sp>
        <p:nvSpPr>
          <p:cNvPr id="147" name="cell-314"/>
          <p:cNvSpPr/>
          <p:nvPr/>
        </p:nvSpPr>
        <p:spPr>
          <a:xfrm>
            <a:off x="1572768" y="5001768"/>
            <a:ext cx="475488" cy="475488"/>
          </a:xfrm>
          <a:prstGeom prst="roundRect">
            <a:avLst>
              <a:gd name="adj" fmla="val 11538"/>
            </a:avLst>
          </a:prstGeom>
          <a:solidFill>
            <a:schemeClr val="accent3"/>
          </a:solidFill>
          <a:ln w="12700">
            <a:solidFill>
              <a:schemeClr val="accent3"/>
            </a:solidFill>
            <a:prstDash val="solid"/>
          </a:ln>
        </p:spPr>
      </p:sp>
      <p:sp>
        <p:nvSpPr>
          <p:cNvPr id="148" name="cell-n-315"/>
          <p:cNvSpPr txBox="1"/>
          <p:nvPr/>
        </p:nvSpPr>
        <p:spPr>
          <a:xfrm>
            <a:off x="1572768" y="5001768"/>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73</a:t>
            </a:r>
            <a:endParaRPr lang="en-US" sz="1200" dirty="0"/>
          </a:p>
        </p:txBody>
      </p:sp>
      <p:sp>
        <p:nvSpPr>
          <p:cNvPr id="149" name="cell-316"/>
          <p:cNvSpPr/>
          <p:nvPr/>
        </p:nvSpPr>
        <p:spPr>
          <a:xfrm>
            <a:off x="2084832" y="5001768"/>
            <a:ext cx="475488" cy="475488"/>
          </a:xfrm>
          <a:prstGeom prst="roundRect">
            <a:avLst>
              <a:gd name="adj" fmla="val 11538"/>
            </a:avLst>
          </a:prstGeom>
          <a:solidFill>
            <a:schemeClr val="bg2"/>
          </a:solidFill>
          <a:ln w="12700">
            <a:solidFill>
              <a:schemeClr val="bg2"/>
            </a:solidFill>
            <a:prstDash val="solid"/>
          </a:ln>
        </p:spPr>
      </p:sp>
      <p:sp>
        <p:nvSpPr>
          <p:cNvPr id="150" name="cell-n-317"/>
          <p:cNvSpPr txBox="1"/>
          <p:nvPr/>
        </p:nvSpPr>
        <p:spPr>
          <a:xfrm>
            <a:off x="2084832" y="500176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74</a:t>
            </a:r>
            <a:endParaRPr lang="en-US" sz="1200" dirty="0"/>
          </a:p>
        </p:txBody>
      </p:sp>
      <p:sp>
        <p:nvSpPr>
          <p:cNvPr id="151" name="cell-318"/>
          <p:cNvSpPr/>
          <p:nvPr/>
        </p:nvSpPr>
        <p:spPr>
          <a:xfrm>
            <a:off x="2596896" y="5001768"/>
            <a:ext cx="475488" cy="475488"/>
          </a:xfrm>
          <a:prstGeom prst="roundRect">
            <a:avLst>
              <a:gd name="adj" fmla="val 11538"/>
            </a:avLst>
          </a:prstGeom>
          <a:solidFill>
            <a:schemeClr val="bg2"/>
          </a:solidFill>
          <a:ln w="12700">
            <a:solidFill>
              <a:schemeClr val="bg2"/>
            </a:solidFill>
            <a:prstDash val="solid"/>
          </a:ln>
        </p:spPr>
      </p:sp>
      <p:sp>
        <p:nvSpPr>
          <p:cNvPr id="152" name="cell-n-319"/>
          <p:cNvSpPr txBox="1"/>
          <p:nvPr/>
        </p:nvSpPr>
        <p:spPr>
          <a:xfrm>
            <a:off x="2596896" y="500176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75</a:t>
            </a:r>
            <a:endParaRPr lang="en-US" sz="1200" dirty="0"/>
          </a:p>
        </p:txBody>
      </p:sp>
      <p:sp>
        <p:nvSpPr>
          <p:cNvPr id="153" name="cell-320"/>
          <p:cNvSpPr/>
          <p:nvPr/>
        </p:nvSpPr>
        <p:spPr>
          <a:xfrm>
            <a:off x="3108960" y="5001768"/>
            <a:ext cx="475488" cy="475488"/>
          </a:xfrm>
          <a:prstGeom prst="roundRect">
            <a:avLst>
              <a:gd name="adj" fmla="val 11538"/>
            </a:avLst>
          </a:prstGeom>
          <a:solidFill>
            <a:schemeClr val="bg2"/>
          </a:solidFill>
          <a:ln w="12700">
            <a:solidFill>
              <a:schemeClr val="bg2"/>
            </a:solidFill>
            <a:prstDash val="solid"/>
          </a:ln>
        </p:spPr>
      </p:sp>
      <p:sp>
        <p:nvSpPr>
          <p:cNvPr id="154" name="cell-n-321"/>
          <p:cNvSpPr txBox="1"/>
          <p:nvPr/>
        </p:nvSpPr>
        <p:spPr>
          <a:xfrm>
            <a:off x="3108960" y="500176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76</a:t>
            </a:r>
            <a:endParaRPr lang="en-US" sz="1200" dirty="0"/>
          </a:p>
        </p:txBody>
      </p:sp>
      <p:sp>
        <p:nvSpPr>
          <p:cNvPr id="155" name="cell-322"/>
          <p:cNvSpPr/>
          <p:nvPr/>
        </p:nvSpPr>
        <p:spPr>
          <a:xfrm>
            <a:off x="3621024" y="5001768"/>
            <a:ext cx="475488" cy="475488"/>
          </a:xfrm>
          <a:prstGeom prst="roundRect">
            <a:avLst>
              <a:gd name="adj" fmla="val 11538"/>
            </a:avLst>
          </a:prstGeom>
          <a:solidFill>
            <a:schemeClr val="bg2"/>
          </a:solidFill>
          <a:ln w="12700">
            <a:solidFill>
              <a:schemeClr val="bg2"/>
            </a:solidFill>
            <a:prstDash val="solid"/>
          </a:ln>
        </p:spPr>
      </p:sp>
      <p:sp>
        <p:nvSpPr>
          <p:cNvPr id="156" name="cell-n-323"/>
          <p:cNvSpPr txBox="1"/>
          <p:nvPr/>
        </p:nvSpPr>
        <p:spPr>
          <a:xfrm>
            <a:off x="3621024" y="500176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77</a:t>
            </a:r>
            <a:endParaRPr lang="en-US" sz="1200" dirty="0"/>
          </a:p>
        </p:txBody>
      </p:sp>
      <p:sp>
        <p:nvSpPr>
          <p:cNvPr id="157" name="cell-324"/>
          <p:cNvSpPr/>
          <p:nvPr/>
        </p:nvSpPr>
        <p:spPr>
          <a:xfrm>
            <a:off x="4133088" y="5001768"/>
            <a:ext cx="475488" cy="475488"/>
          </a:xfrm>
          <a:prstGeom prst="roundRect">
            <a:avLst>
              <a:gd name="adj" fmla="val 11538"/>
            </a:avLst>
          </a:prstGeom>
          <a:solidFill>
            <a:schemeClr val="bg2"/>
          </a:solidFill>
          <a:ln w="12700">
            <a:solidFill>
              <a:schemeClr val="bg2"/>
            </a:solidFill>
            <a:prstDash val="solid"/>
          </a:ln>
        </p:spPr>
      </p:sp>
      <p:sp>
        <p:nvSpPr>
          <p:cNvPr id="158" name="cell-n-325"/>
          <p:cNvSpPr txBox="1"/>
          <p:nvPr/>
        </p:nvSpPr>
        <p:spPr>
          <a:xfrm>
            <a:off x="4133088" y="500176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78</a:t>
            </a:r>
            <a:endParaRPr lang="en-US" sz="1200" dirty="0"/>
          </a:p>
        </p:txBody>
      </p:sp>
      <p:sp>
        <p:nvSpPr>
          <p:cNvPr id="159" name="cell-326"/>
          <p:cNvSpPr/>
          <p:nvPr/>
        </p:nvSpPr>
        <p:spPr>
          <a:xfrm>
            <a:off x="4645152" y="5001768"/>
            <a:ext cx="475488" cy="475488"/>
          </a:xfrm>
          <a:prstGeom prst="roundRect">
            <a:avLst>
              <a:gd name="adj" fmla="val 11538"/>
            </a:avLst>
          </a:prstGeom>
          <a:solidFill>
            <a:schemeClr val="accent3"/>
          </a:solidFill>
          <a:ln w="12700">
            <a:solidFill>
              <a:schemeClr val="accent3"/>
            </a:solidFill>
            <a:prstDash val="solid"/>
          </a:ln>
        </p:spPr>
      </p:sp>
      <p:sp>
        <p:nvSpPr>
          <p:cNvPr id="160" name="cell-n-327"/>
          <p:cNvSpPr txBox="1"/>
          <p:nvPr/>
        </p:nvSpPr>
        <p:spPr>
          <a:xfrm>
            <a:off x="4645152" y="5001768"/>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79</a:t>
            </a:r>
            <a:endParaRPr lang="en-US" sz="1200" dirty="0"/>
          </a:p>
        </p:txBody>
      </p:sp>
      <p:sp>
        <p:nvSpPr>
          <p:cNvPr id="161" name="cell-328"/>
          <p:cNvSpPr/>
          <p:nvPr/>
        </p:nvSpPr>
        <p:spPr>
          <a:xfrm>
            <a:off x="5157216" y="5001768"/>
            <a:ext cx="475488" cy="475488"/>
          </a:xfrm>
          <a:prstGeom prst="roundRect">
            <a:avLst>
              <a:gd name="adj" fmla="val 11538"/>
            </a:avLst>
          </a:prstGeom>
          <a:solidFill>
            <a:schemeClr val="bg2"/>
          </a:solidFill>
          <a:ln w="12700">
            <a:solidFill>
              <a:schemeClr val="bg2"/>
            </a:solidFill>
            <a:prstDash val="solid"/>
          </a:ln>
        </p:spPr>
      </p:sp>
      <p:sp>
        <p:nvSpPr>
          <p:cNvPr id="162" name="cell-n-329"/>
          <p:cNvSpPr txBox="1"/>
          <p:nvPr/>
        </p:nvSpPr>
        <p:spPr>
          <a:xfrm>
            <a:off x="5157216" y="5001768"/>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80</a:t>
            </a:r>
            <a:endParaRPr lang="en-US" sz="1200" dirty="0"/>
          </a:p>
        </p:txBody>
      </p:sp>
      <p:sp>
        <p:nvSpPr>
          <p:cNvPr id="163" name="cell-330"/>
          <p:cNvSpPr/>
          <p:nvPr/>
        </p:nvSpPr>
        <p:spPr>
          <a:xfrm>
            <a:off x="548640" y="5513832"/>
            <a:ext cx="475488" cy="475488"/>
          </a:xfrm>
          <a:prstGeom prst="roundRect">
            <a:avLst>
              <a:gd name="adj" fmla="val 11538"/>
            </a:avLst>
          </a:prstGeom>
          <a:solidFill>
            <a:schemeClr val="bg2"/>
          </a:solidFill>
          <a:ln w="12700">
            <a:solidFill>
              <a:schemeClr val="bg2"/>
            </a:solidFill>
            <a:prstDash val="solid"/>
          </a:ln>
        </p:spPr>
      </p:sp>
      <p:sp>
        <p:nvSpPr>
          <p:cNvPr id="164" name="cell-n-331"/>
          <p:cNvSpPr txBox="1"/>
          <p:nvPr/>
        </p:nvSpPr>
        <p:spPr>
          <a:xfrm>
            <a:off x="548640" y="551383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81</a:t>
            </a:r>
            <a:endParaRPr lang="en-US" sz="1200" dirty="0"/>
          </a:p>
        </p:txBody>
      </p:sp>
      <p:sp>
        <p:nvSpPr>
          <p:cNvPr id="165" name="cell-332"/>
          <p:cNvSpPr/>
          <p:nvPr/>
        </p:nvSpPr>
        <p:spPr>
          <a:xfrm>
            <a:off x="1060704" y="5513832"/>
            <a:ext cx="475488" cy="475488"/>
          </a:xfrm>
          <a:prstGeom prst="roundRect">
            <a:avLst>
              <a:gd name="adj" fmla="val 11538"/>
            </a:avLst>
          </a:prstGeom>
          <a:solidFill>
            <a:schemeClr val="bg2"/>
          </a:solidFill>
          <a:ln w="12700">
            <a:solidFill>
              <a:schemeClr val="bg2"/>
            </a:solidFill>
            <a:prstDash val="solid"/>
          </a:ln>
        </p:spPr>
      </p:sp>
      <p:sp>
        <p:nvSpPr>
          <p:cNvPr id="166" name="cell-n-333"/>
          <p:cNvSpPr txBox="1"/>
          <p:nvPr/>
        </p:nvSpPr>
        <p:spPr>
          <a:xfrm>
            <a:off x="1060704" y="551383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82</a:t>
            </a:r>
            <a:endParaRPr lang="en-US" sz="1200" dirty="0"/>
          </a:p>
        </p:txBody>
      </p:sp>
      <p:sp>
        <p:nvSpPr>
          <p:cNvPr id="167" name="cell-334"/>
          <p:cNvSpPr/>
          <p:nvPr/>
        </p:nvSpPr>
        <p:spPr>
          <a:xfrm>
            <a:off x="1572768" y="5513832"/>
            <a:ext cx="475488" cy="475488"/>
          </a:xfrm>
          <a:prstGeom prst="roundRect">
            <a:avLst>
              <a:gd name="adj" fmla="val 11538"/>
            </a:avLst>
          </a:prstGeom>
          <a:solidFill>
            <a:schemeClr val="accent3"/>
          </a:solidFill>
          <a:ln w="12700">
            <a:solidFill>
              <a:schemeClr val="accent3"/>
            </a:solidFill>
            <a:prstDash val="solid"/>
          </a:ln>
        </p:spPr>
      </p:sp>
      <p:sp>
        <p:nvSpPr>
          <p:cNvPr id="168" name="cell-n-335"/>
          <p:cNvSpPr txBox="1"/>
          <p:nvPr/>
        </p:nvSpPr>
        <p:spPr>
          <a:xfrm>
            <a:off x="1572768" y="5513832"/>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83</a:t>
            </a:r>
            <a:endParaRPr lang="en-US" sz="1200" dirty="0"/>
          </a:p>
        </p:txBody>
      </p:sp>
      <p:sp>
        <p:nvSpPr>
          <p:cNvPr id="169" name="cell-336"/>
          <p:cNvSpPr/>
          <p:nvPr/>
        </p:nvSpPr>
        <p:spPr>
          <a:xfrm>
            <a:off x="2084832" y="5513832"/>
            <a:ext cx="475488" cy="475488"/>
          </a:xfrm>
          <a:prstGeom prst="roundRect">
            <a:avLst>
              <a:gd name="adj" fmla="val 11538"/>
            </a:avLst>
          </a:prstGeom>
          <a:solidFill>
            <a:schemeClr val="bg2"/>
          </a:solidFill>
          <a:ln w="12700">
            <a:solidFill>
              <a:schemeClr val="bg2"/>
            </a:solidFill>
            <a:prstDash val="solid"/>
          </a:ln>
        </p:spPr>
      </p:sp>
      <p:sp>
        <p:nvSpPr>
          <p:cNvPr id="170" name="cell-n-337"/>
          <p:cNvSpPr txBox="1"/>
          <p:nvPr/>
        </p:nvSpPr>
        <p:spPr>
          <a:xfrm>
            <a:off x="2084832" y="551383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84</a:t>
            </a:r>
            <a:endParaRPr lang="en-US" sz="1200" dirty="0"/>
          </a:p>
        </p:txBody>
      </p:sp>
      <p:sp>
        <p:nvSpPr>
          <p:cNvPr id="171" name="cell-338"/>
          <p:cNvSpPr/>
          <p:nvPr/>
        </p:nvSpPr>
        <p:spPr>
          <a:xfrm>
            <a:off x="2596896" y="5513832"/>
            <a:ext cx="475488" cy="475488"/>
          </a:xfrm>
          <a:prstGeom prst="roundRect">
            <a:avLst>
              <a:gd name="adj" fmla="val 11538"/>
            </a:avLst>
          </a:prstGeom>
          <a:solidFill>
            <a:schemeClr val="bg2"/>
          </a:solidFill>
          <a:ln w="12700">
            <a:solidFill>
              <a:schemeClr val="bg2"/>
            </a:solidFill>
            <a:prstDash val="solid"/>
          </a:ln>
        </p:spPr>
      </p:sp>
      <p:sp>
        <p:nvSpPr>
          <p:cNvPr id="172" name="cell-n-339"/>
          <p:cNvSpPr txBox="1"/>
          <p:nvPr/>
        </p:nvSpPr>
        <p:spPr>
          <a:xfrm>
            <a:off x="2596896" y="551383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85</a:t>
            </a:r>
            <a:endParaRPr lang="en-US" sz="1200" dirty="0"/>
          </a:p>
        </p:txBody>
      </p:sp>
      <p:sp>
        <p:nvSpPr>
          <p:cNvPr id="173" name="cell-340"/>
          <p:cNvSpPr/>
          <p:nvPr/>
        </p:nvSpPr>
        <p:spPr>
          <a:xfrm>
            <a:off x="3108960" y="5513832"/>
            <a:ext cx="475488" cy="475488"/>
          </a:xfrm>
          <a:prstGeom prst="roundRect">
            <a:avLst>
              <a:gd name="adj" fmla="val 11538"/>
            </a:avLst>
          </a:prstGeom>
          <a:solidFill>
            <a:schemeClr val="bg2"/>
          </a:solidFill>
          <a:ln w="12700">
            <a:solidFill>
              <a:schemeClr val="bg2"/>
            </a:solidFill>
            <a:prstDash val="solid"/>
          </a:ln>
        </p:spPr>
      </p:sp>
      <p:sp>
        <p:nvSpPr>
          <p:cNvPr id="174" name="cell-n-341"/>
          <p:cNvSpPr txBox="1"/>
          <p:nvPr/>
        </p:nvSpPr>
        <p:spPr>
          <a:xfrm>
            <a:off x="3108960" y="551383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86</a:t>
            </a:r>
            <a:endParaRPr lang="en-US" sz="1200" dirty="0"/>
          </a:p>
        </p:txBody>
      </p:sp>
      <p:sp>
        <p:nvSpPr>
          <p:cNvPr id="175" name="cell-342"/>
          <p:cNvSpPr/>
          <p:nvPr/>
        </p:nvSpPr>
        <p:spPr>
          <a:xfrm>
            <a:off x="3621024" y="5513832"/>
            <a:ext cx="475488" cy="475488"/>
          </a:xfrm>
          <a:prstGeom prst="roundRect">
            <a:avLst>
              <a:gd name="adj" fmla="val 11538"/>
            </a:avLst>
          </a:prstGeom>
          <a:solidFill>
            <a:schemeClr val="bg2"/>
          </a:solidFill>
          <a:ln w="12700">
            <a:solidFill>
              <a:schemeClr val="bg2"/>
            </a:solidFill>
            <a:prstDash val="solid"/>
          </a:ln>
        </p:spPr>
      </p:sp>
      <p:sp>
        <p:nvSpPr>
          <p:cNvPr id="176" name="cell-n-343"/>
          <p:cNvSpPr txBox="1"/>
          <p:nvPr/>
        </p:nvSpPr>
        <p:spPr>
          <a:xfrm>
            <a:off x="3621024" y="551383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87</a:t>
            </a:r>
            <a:endParaRPr lang="en-US" sz="1200" dirty="0"/>
          </a:p>
        </p:txBody>
      </p:sp>
      <p:sp>
        <p:nvSpPr>
          <p:cNvPr id="177" name="cell-344"/>
          <p:cNvSpPr/>
          <p:nvPr/>
        </p:nvSpPr>
        <p:spPr>
          <a:xfrm>
            <a:off x="4133088" y="5513832"/>
            <a:ext cx="475488" cy="475488"/>
          </a:xfrm>
          <a:prstGeom prst="roundRect">
            <a:avLst>
              <a:gd name="adj" fmla="val 11538"/>
            </a:avLst>
          </a:prstGeom>
          <a:solidFill>
            <a:schemeClr val="bg2"/>
          </a:solidFill>
          <a:ln w="12700">
            <a:solidFill>
              <a:schemeClr val="bg2"/>
            </a:solidFill>
            <a:prstDash val="solid"/>
          </a:ln>
        </p:spPr>
      </p:sp>
      <p:sp>
        <p:nvSpPr>
          <p:cNvPr id="178" name="cell-n-345"/>
          <p:cNvSpPr txBox="1"/>
          <p:nvPr/>
        </p:nvSpPr>
        <p:spPr>
          <a:xfrm>
            <a:off x="4133088" y="551383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88</a:t>
            </a:r>
            <a:endParaRPr lang="en-US" sz="1200" dirty="0"/>
          </a:p>
        </p:txBody>
      </p:sp>
      <p:sp>
        <p:nvSpPr>
          <p:cNvPr id="179" name="cell-346"/>
          <p:cNvSpPr/>
          <p:nvPr/>
        </p:nvSpPr>
        <p:spPr>
          <a:xfrm>
            <a:off x="4645152" y="5513832"/>
            <a:ext cx="475488" cy="475488"/>
          </a:xfrm>
          <a:prstGeom prst="roundRect">
            <a:avLst>
              <a:gd name="adj" fmla="val 11538"/>
            </a:avLst>
          </a:prstGeom>
          <a:solidFill>
            <a:schemeClr val="accent3"/>
          </a:solidFill>
          <a:ln w="12700">
            <a:solidFill>
              <a:schemeClr val="accent3"/>
            </a:solidFill>
            <a:prstDash val="solid"/>
          </a:ln>
        </p:spPr>
      </p:sp>
      <p:sp>
        <p:nvSpPr>
          <p:cNvPr id="180" name="cell-n-347"/>
          <p:cNvSpPr txBox="1"/>
          <p:nvPr/>
        </p:nvSpPr>
        <p:spPr>
          <a:xfrm>
            <a:off x="4645152" y="5513832"/>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89</a:t>
            </a:r>
            <a:endParaRPr lang="en-US" sz="1200" dirty="0"/>
          </a:p>
        </p:txBody>
      </p:sp>
      <p:sp>
        <p:nvSpPr>
          <p:cNvPr id="181" name="cell-348"/>
          <p:cNvSpPr/>
          <p:nvPr/>
        </p:nvSpPr>
        <p:spPr>
          <a:xfrm>
            <a:off x="5157216" y="5513832"/>
            <a:ext cx="475488" cy="475488"/>
          </a:xfrm>
          <a:prstGeom prst="roundRect">
            <a:avLst>
              <a:gd name="adj" fmla="val 11538"/>
            </a:avLst>
          </a:prstGeom>
          <a:solidFill>
            <a:schemeClr val="bg2"/>
          </a:solidFill>
          <a:ln w="12700">
            <a:solidFill>
              <a:schemeClr val="bg2"/>
            </a:solidFill>
            <a:prstDash val="solid"/>
          </a:ln>
        </p:spPr>
      </p:sp>
      <p:sp>
        <p:nvSpPr>
          <p:cNvPr id="182" name="cell-n-349"/>
          <p:cNvSpPr txBox="1"/>
          <p:nvPr/>
        </p:nvSpPr>
        <p:spPr>
          <a:xfrm>
            <a:off x="5157216" y="5513832"/>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90</a:t>
            </a:r>
            <a:endParaRPr lang="en-US" sz="1200" dirty="0"/>
          </a:p>
        </p:txBody>
      </p:sp>
      <p:sp>
        <p:nvSpPr>
          <p:cNvPr id="183" name="cell-350"/>
          <p:cNvSpPr/>
          <p:nvPr/>
        </p:nvSpPr>
        <p:spPr>
          <a:xfrm>
            <a:off x="548640" y="6025896"/>
            <a:ext cx="475488" cy="475488"/>
          </a:xfrm>
          <a:prstGeom prst="roundRect">
            <a:avLst>
              <a:gd name="adj" fmla="val 11538"/>
            </a:avLst>
          </a:prstGeom>
          <a:solidFill>
            <a:schemeClr val="bg2"/>
          </a:solidFill>
          <a:ln w="12700">
            <a:solidFill>
              <a:schemeClr val="bg2"/>
            </a:solidFill>
            <a:prstDash val="solid"/>
          </a:ln>
        </p:spPr>
      </p:sp>
      <p:sp>
        <p:nvSpPr>
          <p:cNvPr id="184" name="cell-n-351"/>
          <p:cNvSpPr txBox="1"/>
          <p:nvPr/>
        </p:nvSpPr>
        <p:spPr>
          <a:xfrm>
            <a:off x="548640"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91</a:t>
            </a:r>
            <a:endParaRPr lang="en-US" sz="1200" dirty="0"/>
          </a:p>
        </p:txBody>
      </p:sp>
      <p:sp>
        <p:nvSpPr>
          <p:cNvPr id="185" name="cell-352"/>
          <p:cNvSpPr/>
          <p:nvPr/>
        </p:nvSpPr>
        <p:spPr>
          <a:xfrm>
            <a:off x="1060704" y="6025896"/>
            <a:ext cx="475488" cy="475488"/>
          </a:xfrm>
          <a:prstGeom prst="roundRect">
            <a:avLst>
              <a:gd name="adj" fmla="val 11538"/>
            </a:avLst>
          </a:prstGeom>
          <a:solidFill>
            <a:schemeClr val="bg2"/>
          </a:solidFill>
          <a:ln w="12700">
            <a:solidFill>
              <a:schemeClr val="bg2"/>
            </a:solidFill>
            <a:prstDash val="solid"/>
          </a:ln>
        </p:spPr>
      </p:sp>
      <p:sp>
        <p:nvSpPr>
          <p:cNvPr id="186" name="cell-n-353"/>
          <p:cNvSpPr txBox="1"/>
          <p:nvPr/>
        </p:nvSpPr>
        <p:spPr>
          <a:xfrm>
            <a:off x="1060704"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92</a:t>
            </a:r>
            <a:endParaRPr lang="en-US" sz="1200" dirty="0"/>
          </a:p>
        </p:txBody>
      </p:sp>
      <p:sp>
        <p:nvSpPr>
          <p:cNvPr id="187" name="cell-354"/>
          <p:cNvSpPr/>
          <p:nvPr/>
        </p:nvSpPr>
        <p:spPr>
          <a:xfrm>
            <a:off x="1572768" y="6025896"/>
            <a:ext cx="475488" cy="475488"/>
          </a:xfrm>
          <a:prstGeom prst="roundRect">
            <a:avLst>
              <a:gd name="adj" fmla="val 11538"/>
            </a:avLst>
          </a:prstGeom>
          <a:solidFill>
            <a:schemeClr val="bg2"/>
          </a:solidFill>
          <a:ln w="12700">
            <a:solidFill>
              <a:schemeClr val="bg2"/>
            </a:solidFill>
            <a:prstDash val="solid"/>
          </a:ln>
        </p:spPr>
      </p:sp>
      <p:sp>
        <p:nvSpPr>
          <p:cNvPr id="188" name="cell-n-355"/>
          <p:cNvSpPr txBox="1"/>
          <p:nvPr/>
        </p:nvSpPr>
        <p:spPr>
          <a:xfrm>
            <a:off x="1572768"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93</a:t>
            </a:r>
            <a:endParaRPr lang="en-US" sz="1200" dirty="0"/>
          </a:p>
        </p:txBody>
      </p:sp>
      <p:sp>
        <p:nvSpPr>
          <p:cNvPr id="189" name="cell-356"/>
          <p:cNvSpPr/>
          <p:nvPr/>
        </p:nvSpPr>
        <p:spPr>
          <a:xfrm>
            <a:off x="2084832" y="6025896"/>
            <a:ext cx="475488" cy="475488"/>
          </a:xfrm>
          <a:prstGeom prst="roundRect">
            <a:avLst>
              <a:gd name="adj" fmla="val 11538"/>
            </a:avLst>
          </a:prstGeom>
          <a:solidFill>
            <a:schemeClr val="bg2"/>
          </a:solidFill>
          <a:ln w="12700">
            <a:solidFill>
              <a:schemeClr val="bg2"/>
            </a:solidFill>
            <a:prstDash val="solid"/>
          </a:ln>
        </p:spPr>
      </p:sp>
      <p:sp>
        <p:nvSpPr>
          <p:cNvPr id="190" name="cell-n-357"/>
          <p:cNvSpPr txBox="1"/>
          <p:nvPr/>
        </p:nvSpPr>
        <p:spPr>
          <a:xfrm>
            <a:off x="2084832"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94</a:t>
            </a:r>
            <a:endParaRPr lang="en-US" sz="1200" dirty="0"/>
          </a:p>
        </p:txBody>
      </p:sp>
      <p:sp>
        <p:nvSpPr>
          <p:cNvPr id="191" name="cell-358"/>
          <p:cNvSpPr/>
          <p:nvPr/>
        </p:nvSpPr>
        <p:spPr>
          <a:xfrm>
            <a:off x="2596896" y="6025896"/>
            <a:ext cx="475488" cy="475488"/>
          </a:xfrm>
          <a:prstGeom prst="roundRect">
            <a:avLst>
              <a:gd name="adj" fmla="val 11538"/>
            </a:avLst>
          </a:prstGeom>
          <a:solidFill>
            <a:schemeClr val="bg2"/>
          </a:solidFill>
          <a:ln w="12700">
            <a:solidFill>
              <a:schemeClr val="bg2"/>
            </a:solidFill>
            <a:prstDash val="solid"/>
          </a:ln>
        </p:spPr>
      </p:sp>
      <p:sp>
        <p:nvSpPr>
          <p:cNvPr id="192" name="cell-n-359"/>
          <p:cNvSpPr txBox="1"/>
          <p:nvPr/>
        </p:nvSpPr>
        <p:spPr>
          <a:xfrm>
            <a:off x="2596896"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95</a:t>
            </a:r>
            <a:endParaRPr lang="en-US" sz="1200" dirty="0"/>
          </a:p>
        </p:txBody>
      </p:sp>
      <p:sp>
        <p:nvSpPr>
          <p:cNvPr id="193" name="cell-360"/>
          <p:cNvSpPr/>
          <p:nvPr/>
        </p:nvSpPr>
        <p:spPr>
          <a:xfrm>
            <a:off x="3108960" y="6025896"/>
            <a:ext cx="475488" cy="475488"/>
          </a:xfrm>
          <a:prstGeom prst="roundRect">
            <a:avLst>
              <a:gd name="adj" fmla="val 11538"/>
            </a:avLst>
          </a:prstGeom>
          <a:solidFill>
            <a:schemeClr val="bg2"/>
          </a:solidFill>
          <a:ln w="12700">
            <a:solidFill>
              <a:schemeClr val="bg2"/>
            </a:solidFill>
            <a:prstDash val="solid"/>
          </a:ln>
        </p:spPr>
      </p:sp>
      <p:sp>
        <p:nvSpPr>
          <p:cNvPr id="194" name="cell-n-361"/>
          <p:cNvSpPr txBox="1"/>
          <p:nvPr/>
        </p:nvSpPr>
        <p:spPr>
          <a:xfrm>
            <a:off x="3108960"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96</a:t>
            </a:r>
            <a:endParaRPr lang="en-US" sz="1200" dirty="0"/>
          </a:p>
        </p:txBody>
      </p:sp>
      <p:sp>
        <p:nvSpPr>
          <p:cNvPr id="195" name="cell-362"/>
          <p:cNvSpPr/>
          <p:nvPr/>
        </p:nvSpPr>
        <p:spPr>
          <a:xfrm>
            <a:off x="3621024" y="6025896"/>
            <a:ext cx="475488" cy="475488"/>
          </a:xfrm>
          <a:prstGeom prst="roundRect">
            <a:avLst>
              <a:gd name="adj" fmla="val 11538"/>
            </a:avLst>
          </a:prstGeom>
          <a:solidFill>
            <a:schemeClr val="accent3"/>
          </a:solidFill>
          <a:ln w="12700">
            <a:solidFill>
              <a:schemeClr val="accent3"/>
            </a:solidFill>
            <a:prstDash val="solid"/>
          </a:ln>
        </p:spPr>
      </p:sp>
      <p:sp>
        <p:nvSpPr>
          <p:cNvPr id="196" name="cell-n-363"/>
          <p:cNvSpPr txBox="1"/>
          <p:nvPr/>
        </p:nvSpPr>
        <p:spPr>
          <a:xfrm>
            <a:off x="3621024" y="6025896"/>
            <a:ext cx="475488" cy="475488"/>
          </a:xfrm>
          <a:prstGeom prst="rect">
            <a:avLst/>
          </a:prstGeom>
          <a:noFill/>
          <a:ln/>
        </p:spPr>
        <p:txBody>
          <a:bodyPr wrap="square" lIns="0" tIns="0" rIns="0" bIns="0" rtlCol="0" anchor="ctr"/>
          <a:lstStyle/>
          <a:p>
            <a:pPr algn="ctr" indent="0" marL="0">
              <a:buNone/>
            </a:pPr>
            <a:r>
              <a:rPr lang="en-US" sz="1200" b="1" dirty="0">
                <a:solidFill>
                  <a:schemeClr val="bg1"/>
                </a:solidFill>
              </a:rPr>
              <a:t>97</a:t>
            </a:r>
            <a:endParaRPr lang="en-US" sz="1200" dirty="0"/>
          </a:p>
        </p:txBody>
      </p:sp>
      <p:sp>
        <p:nvSpPr>
          <p:cNvPr id="197" name="cell-364"/>
          <p:cNvSpPr/>
          <p:nvPr/>
        </p:nvSpPr>
        <p:spPr>
          <a:xfrm>
            <a:off x="4133088" y="6025896"/>
            <a:ext cx="475488" cy="475488"/>
          </a:xfrm>
          <a:prstGeom prst="roundRect">
            <a:avLst>
              <a:gd name="adj" fmla="val 11538"/>
            </a:avLst>
          </a:prstGeom>
          <a:solidFill>
            <a:schemeClr val="bg2"/>
          </a:solidFill>
          <a:ln w="12700">
            <a:solidFill>
              <a:schemeClr val="bg2"/>
            </a:solidFill>
            <a:prstDash val="solid"/>
          </a:ln>
        </p:spPr>
      </p:sp>
      <p:sp>
        <p:nvSpPr>
          <p:cNvPr id="198" name="cell-n-365"/>
          <p:cNvSpPr txBox="1"/>
          <p:nvPr/>
        </p:nvSpPr>
        <p:spPr>
          <a:xfrm>
            <a:off x="4133088"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98</a:t>
            </a:r>
            <a:endParaRPr lang="en-US" sz="1200" dirty="0"/>
          </a:p>
        </p:txBody>
      </p:sp>
      <p:sp>
        <p:nvSpPr>
          <p:cNvPr id="199" name="cell-366"/>
          <p:cNvSpPr/>
          <p:nvPr/>
        </p:nvSpPr>
        <p:spPr>
          <a:xfrm>
            <a:off x="4645152" y="6025896"/>
            <a:ext cx="475488" cy="475488"/>
          </a:xfrm>
          <a:prstGeom prst="roundRect">
            <a:avLst>
              <a:gd name="adj" fmla="val 11538"/>
            </a:avLst>
          </a:prstGeom>
          <a:solidFill>
            <a:schemeClr val="bg2"/>
          </a:solidFill>
          <a:ln w="12700">
            <a:solidFill>
              <a:schemeClr val="bg2"/>
            </a:solidFill>
            <a:prstDash val="solid"/>
          </a:ln>
        </p:spPr>
      </p:sp>
      <p:sp>
        <p:nvSpPr>
          <p:cNvPr id="200" name="cell-n-367"/>
          <p:cNvSpPr txBox="1"/>
          <p:nvPr/>
        </p:nvSpPr>
        <p:spPr>
          <a:xfrm>
            <a:off x="4645152"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99</a:t>
            </a:r>
            <a:endParaRPr lang="en-US" sz="1200" dirty="0"/>
          </a:p>
        </p:txBody>
      </p:sp>
      <p:sp>
        <p:nvSpPr>
          <p:cNvPr id="201" name="cell-368"/>
          <p:cNvSpPr/>
          <p:nvPr/>
        </p:nvSpPr>
        <p:spPr>
          <a:xfrm>
            <a:off x="5157216" y="6025896"/>
            <a:ext cx="475488" cy="475488"/>
          </a:xfrm>
          <a:prstGeom prst="roundRect">
            <a:avLst>
              <a:gd name="adj" fmla="val 11538"/>
            </a:avLst>
          </a:prstGeom>
          <a:solidFill>
            <a:schemeClr val="bg2"/>
          </a:solidFill>
          <a:ln w="12700">
            <a:solidFill>
              <a:schemeClr val="bg2"/>
            </a:solidFill>
            <a:prstDash val="solid"/>
          </a:ln>
        </p:spPr>
      </p:sp>
      <p:sp>
        <p:nvSpPr>
          <p:cNvPr id="202" name="cell-n-369"/>
          <p:cNvSpPr txBox="1"/>
          <p:nvPr/>
        </p:nvSpPr>
        <p:spPr>
          <a:xfrm>
            <a:off x="5157216" y="6025896"/>
            <a:ext cx="475488" cy="475488"/>
          </a:xfrm>
          <a:prstGeom prst="rect">
            <a:avLst/>
          </a:prstGeom>
          <a:noFill/>
          <a:ln/>
        </p:spPr>
        <p:txBody>
          <a:bodyPr wrap="square" lIns="0" tIns="0" rIns="0" bIns="0" rtlCol="0" anchor="ctr"/>
          <a:lstStyle/>
          <a:p>
            <a:pPr algn="ctr" indent="0" marL="0">
              <a:buNone/>
            </a:pPr>
            <a:r>
              <a:rPr lang="en-US" sz="1200" dirty="0">
                <a:solidFill>
                  <a:schemeClr val="accent6"/>
                </a:solidFill>
              </a:rPr>
              <a:t>100</a:t>
            </a:r>
            <a:endParaRPr lang="en-US" sz="1200" dirty="0"/>
          </a:p>
        </p:txBody>
      </p:sp>
      <p:sp>
        <p:nvSpPr>
          <p:cNvPr id="203" name="legend-370"/>
          <p:cNvSpPr/>
          <p:nvPr/>
        </p:nvSpPr>
        <p:spPr>
          <a:xfrm>
            <a:off x="5989320" y="1463040"/>
            <a:ext cx="292608" cy="292608"/>
          </a:xfrm>
          <a:prstGeom prst="roundRect">
            <a:avLst>
              <a:gd name="adj" fmla="val 15625"/>
            </a:avLst>
          </a:prstGeom>
          <a:solidFill>
            <a:schemeClr val="accent1"/>
          </a:solidFill>
          <a:ln w="6350">
            <a:solidFill>
              <a:schemeClr val="accent6"/>
            </a:solidFill>
            <a:prstDash val="solid"/>
          </a:ln>
        </p:spPr>
      </p:sp>
      <p:sp>
        <p:nvSpPr>
          <p:cNvPr id="204" name="text-371"/>
          <p:cNvSpPr txBox="1"/>
          <p:nvPr/>
        </p:nvSpPr>
        <p:spPr>
          <a:xfrm>
            <a:off x="6400800" y="1444752"/>
            <a:ext cx="5029200" cy="329184"/>
          </a:xfrm>
          <a:prstGeom prst="rect">
            <a:avLst/>
          </a:prstGeom>
          <a:noFill/>
          <a:ln/>
        </p:spPr>
        <p:txBody>
          <a:bodyPr wrap="square" lIns="0" tIns="0" rIns="0" bIns="0" rtlCol="0" anchor="ctr"/>
          <a:lstStyle/>
          <a:p>
            <a:pPr indent="0" marL="0">
              <a:buNone/>
            </a:pPr>
            <a:r>
              <a:rPr lang="en-US" sz="1500" dirty="0">
                <a:solidFill>
                  <a:schemeClr val="tx1"/>
                </a:solidFill>
              </a:rPr>
              <a:t>Số dùng để sàng (p·p ≤ 100)</a:t>
            </a:r>
            <a:endParaRPr lang="en-US" sz="1500" dirty="0"/>
          </a:p>
        </p:txBody>
      </p:sp>
      <p:sp>
        <p:nvSpPr>
          <p:cNvPr id="205" name="legend-372"/>
          <p:cNvSpPr/>
          <p:nvPr/>
        </p:nvSpPr>
        <p:spPr>
          <a:xfrm>
            <a:off x="5989320" y="1920240"/>
            <a:ext cx="292608" cy="292608"/>
          </a:xfrm>
          <a:prstGeom prst="roundRect">
            <a:avLst>
              <a:gd name="adj" fmla="val 15625"/>
            </a:avLst>
          </a:prstGeom>
          <a:solidFill>
            <a:schemeClr val="accent3"/>
          </a:solidFill>
          <a:ln w="6350">
            <a:solidFill>
              <a:schemeClr val="accent6"/>
            </a:solidFill>
            <a:prstDash val="solid"/>
          </a:ln>
        </p:spPr>
      </p:sp>
      <p:sp>
        <p:nvSpPr>
          <p:cNvPr id="206" name="text-373"/>
          <p:cNvSpPr txBox="1"/>
          <p:nvPr/>
        </p:nvSpPr>
        <p:spPr>
          <a:xfrm>
            <a:off x="6400800" y="1901952"/>
            <a:ext cx="5029200" cy="329184"/>
          </a:xfrm>
          <a:prstGeom prst="rect">
            <a:avLst/>
          </a:prstGeom>
          <a:noFill/>
          <a:ln/>
        </p:spPr>
        <p:txBody>
          <a:bodyPr wrap="square" lIns="0" tIns="0" rIns="0" bIns="0" rtlCol="0" anchor="ctr"/>
          <a:lstStyle/>
          <a:p>
            <a:pPr indent="0" marL="0">
              <a:buNone/>
            </a:pPr>
            <a:r>
              <a:rPr lang="en-US" sz="1500" dirty="0">
                <a:solidFill>
                  <a:schemeClr val="tx1"/>
                </a:solidFill>
              </a:rPr>
              <a:t>Số nguyên tố còn lại</a:t>
            </a:r>
            <a:endParaRPr lang="en-US" sz="1500" dirty="0"/>
          </a:p>
        </p:txBody>
      </p:sp>
      <p:sp>
        <p:nvSpPr>
          <p:cNvPr id="207" name="legend-374"/>
          <p:cNvSpPr/>
          <p:nvPr/>
        </p:nvSpPr>
        <p:spPr>
          <a:xfrm>
            <a:off x="5989320" y="2377440"/>
            <a:ext cx="292608" cy="292608"/>
          </a:xfrm>
          <a:prstGeom prst="roundRect">
            <a:avLst>
              <a:gd name="adj" fmla="val 15625"/>
            </a:avLst>
          </a:prstGeom>
          <a:solidFill>
            <a:schemeClr val="bg2"/>
          </a:solidFill>
          <a:ln w="6350">
            <a:solidFill>
              <a:schemeClr val="accent6"/>
            </a:solidFill>
            <a:prstDash val="solid"/>
          </a:ln>
        </p:spPr>
      </p:sp>
      <p:sp>
        <p:nvSpPr>
          <p:cNvPr id="208" name="text-375"/>
          <p:cNvSpPr txBox="1"/>
          <p:nvPr/>
        </p:nvSpPr>
        <p:spPr>
          <a:xfrm>
            <a:off x="6400800" y="2359152"/>
            <a:ext cx="5029200" cy="329184"/>
          </a:xfrm>
          <a:prstGeom prst="rect">
            <a:avLst/>
          </a:prstGeom>
          <a:noFill/>
          <a:ln/>
        </p:spPr>
        <p:txBody>
          <a:bodyPr wrap="square" lIns="0" tIns="0" rIns="0" bIns="0" rtlCol="0" anchor="ctr"/>
          <a:lstStyle/>
          <a:p>
            <a:pPr indent="0" marL="0">
              <a:buNone/>
            </a:pPr>
            <a:r>
              <a:rPr lang="en-US" sz="1500" dirty="0">
                <a:solidFill>
                  <a:schemeClr val="tx1"/>
                </a:solidFill>
              </a:rPr>
              <a:t>Đã bị gạch (hợp số) hoặc số 1</a:t>
            </a:r>
            <a:endParaRPr lang="en-US" sz="1500" dirty="0"/>
          </a:p>
        </p:txBody>
      </p:sp>
      <p:sp>
        <p:nvSpPr>
          <p:cNvPr id="209" name="card-376"/>
          <p:cNvSpPr/>
          <p:nvPr/>
        </p:nvSpPr>
        <p:spPr>
          <a:xfrm>
            <a:off x="5989320" y="2971800"/>
            <a:ext cx="5669280" cy="3154680"/>
          </a:xfrm>
          <a:prstGeom prst="roundRect">
            <a:avLst>
              <a:gd name="adj" fmla="val 3478"/>
            </a:avLst>
          </a:prstGeom>
          <a:solidFill>
            <a:schemeClr val="bg2"/>
          </a:solidFill>
          <a:ln w="12700">
            <a:solidFill>
              <a:schemeClr val="bg2"/>
            </a:solidFill>
            <a:prstDash val="solid"/>
          </a:ln>
        </p:spPr>
      </p:sp>
      <p:sp>
        <p:nvSpPr>
          <p:cNvPr id="210" name="text-377"/>
          <p:cNvSpPr txBox="1"/>
          <p:nvPr/>
        </p:nvSpPr>
        <p:spPr>
          <a:xfrm>
            <a:off x="6263640" y="3154680"/>
            <a:ext cx="5120640" cy="365760"/>
          </a:xfrm>
          <a:prstGeom prst="rect">
            <a:avLst/>
          </a:prstGeom>
          <a:noFill/>
          <a:ln/>
        </p:spPr>
        <p:txBody>
          <a:bodyPr wrap="square" lIns="0" tIns="0" rIns="0" bIns="0" rtlCol="0" anchor="t"/>
          <a:lstStyle/>
          <a:p>
            <a:pPr indent="0" marL="0">
              <a:buNone/>
            </a:pPr>
            <a:r>
              <a:rPr lang="en-US" sz="1800" b="1" dirty="0">
                <a:solidFill>
                  <a:schemeClr val="tx2"/>
                </a:solidFill>
              </a:rPr>
              <a:t>Hai câu hỏi tối ưu</a:t>
            </a:r>
            <a:endParaRPr lang="en-US" sz="1800" dirty="0"/>
          </a:p>
        </p:txBody>
      </p:sp>
      <p:sp>
        <p:nvSpPr>
          <p:cNvPr id="211" name="list-378"/>
          <p:cNvSpPr txBox="1"/>
          <p:nvPr/>
        </p:nvSpPr>
        <p:spPr>
          <a:xfrm>
            <a:off x="6263640" y="3611880"/>
            <a:ext cx="5166360" cy="2468880"/>
          </a:xfrm>
          <a:prstGeom prst="rect">
            <a:avLst/>
          </a:prstGeom>
          <a:noFill/>
          <a:ln/>
        </p:spPr>
        <p:txBody>
          <a:bodyPr wrap="square" lIns="0" tIns="0" rIns="0" bIns="0" rtlCol="0" anchor="t"/>
          <a:lstStyle/>
          <a:p>
            <a:pPr indent="0" marL="0">
              <a:spcAft>
                <a:spcPts val="800"/>
              </a:spcAft>
              <a:buNone/>
            </a:pPr>
            <a:r>
              <a:rPr lang="en-US" sz="1500" b="1" dirty="0">
                <a:solidFill>
                  <a:schemeClr val="tx1"/>
                </a:solidFill>
              </a:rPr>
              <a:t>Gạch từ p · p, </a:t>
            </a:r>
            <a:pPr indent="0" marL="0">
              <a:spcAft>
                <a:spcPts val="800"/>
              </a:spcAft>
              <a:buNone/>
            </a:pPr>
            <a:r>
              <a:rPr lang="en-US" sz="1500" dirty="0">
                <a:solidFill>
                  <a:schemeClr val="tx1"/>
                </a:solidFill>
              </a:rPr>
              <a:t>vì 2p, 3p, …, (p−1)p đã bị gạch bởi số nhỏ hơn. Với 7: bắt đầu từ 49</a:t>
            </a:r>
            <a:endParaRPr lang="en-US" sz="1500" dirty="0"/>
          </a:p>
          <a:p>
            <a:pPr indent="0" marL="0">
              <a:spcAft>
                <a:spcPts val="800"/>
              </a:spcAft>
              <a:buNone/>
            </a:pPr>
            <a:r>
              <a:rPr lang="en-US" sz="1500" b="1" dirty="0">
                <a:solidFill>
                  <a:schemeClr val="tx1"/>
                </a:solidFill>
              </a:rPr>
              <a:t>Dừng khi p · p &gt; N, </a:t>
            </a:r>
            <a:pPr indent="0" marL="0">
              <a:spcAft>
                <a:spcPts val="800"/>
              </a:spcAft>
              <a:buNone/>
            </a:pPr>
            <a:r>
              <a:rPr lang="en-US" sz="1500" dirty="0">
                <a:solidFill>
                  <a:schemeClr val="tx1"/>
                </a:solidFill>
              </a:rPr>
              <a:t>vì mọi hợp số ≤ N có ước nguyên tố ≤ √N. Với N = 100: chỉ sàng 2, 3, 5, 7</a:t>
            </a:r>
            <a:endParaRPr lang="en-US" sz="1500" dirty="0"/>
          </a:p>
          <a:p>
            <a:pPr indent="0" marL="0">
              <a:spcAft>
                <a:spcPts val="800"/>
              </a:spcAft>
              <a:buNone/>
            </a:pPr>
            <a:r>
              <a:rPr lang="en-US" sz="1500" dirty="0">
                <a:solidFill>
                  <a:schemeClr val="tx1"/>
                </a:solidFill>
              </a:rPr>
              <a:t>Kết quả: </a:t>
            </a:r>
            <a:pPr indent="0" marL="0">
              <a:spcAft>
                <a:spcPts val="800"/>
              </a:spcAft>
              <a:buNone/>
            </a:pPr>
            <a:r>
              <a:rPr lang="en-US" sz="1500" b="1" dirty="0">
                <a:solidFill>
                  <a:schemeClr val="tx1"/>
                </a:solidFill>
              </a:rPr>
              <a:t>25 số nguyên tố ≤ 100</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Code sàng + mảng đếm: trả lời truy vấn trong O(1)</a:t>
            </a:r>
            <a:endParaRPr lang="en-US" sz="3400" dirty="0"/>
          </a:p>
        </p:txBody>
      </p:sp>
      <p:sp>
        <p:nvSpPr>
          <p:cNvPr id="3" name="code-bg-379"/>
          <p:cNvSpPr/>
          <p:nvPr/>
        </p:nvSpPr>
        <p:spPr>
          <a:xfrm>
            <a:off x="548640" y="1463040"/>
            <a:ext cx="6400800" cy="3246120"/>
          </a:xfrm>
          <a:prstGeom prst="roundRect">
            <a:avLst>
              <a:gd name="adj" fmla="val 2817"/>
            </a:avLst>
          </a:prstGeom>
          <a:solidFill>
            <a:schemeClr val="tx1"/>
          </a:solidFill>
          <a:ln w="12700">
            <a:solidFill>
              <a:schemeClr val="tx1"/>
            </a:solidFill>
            <a:prstDash val="solid"/>
          </a:ln>
        </p:spPr>
      </p:sp>
      <p:sp>
        <p:nvSpPr>
          <p:cNvPr id="4" name="code-380"/>
          <p:cNvSpPr txBox="1"/>
          <p:nvPr/>
        </p:nvSpPr>
        <p:spPr>
          <a:xfrm>
            <a:off x="777240" y="1627632"/>
            <a:ext cx="5943600" cy="2916936"/>
          </a:xfrm>
          <a:prstGeom prst="rect">
            <a:avLst/>
          </a:prstGeom>
          <a:noFill/>
          <a:ln/>
        </p:spPr>
        <p:txBody>
          <a:bodyPr wrap="square" lIns="0" tIns="0" rIns="0" bIns="0" rtlCol="0" anchor="t"/>
          <a:lstStyle/>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const int MAXN = 1000000;</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bool hop[MAXN + 1];   </a:t>
            </a:r>
            <a:pPr indent="0" marL="0">
              <a:lnSpc>
                <a:spcPct val="105000"/>
              </a:lnSpc>
              <a:buNone/>
            </a:pPr>
            <a:r>
              <a:rPr lang="en-US" sz="1400" dirty="0">
                <a:solidFill>
                  <a:schemeClr val="accent5"/>
                </a:solidFill>
                <a:latin typeface="Courier New" pitchFamily="34" charset="0"/>
                <a:ea typeface="Courier New" pitchFamily="34" charset="-122"/>
                <a:cs typeface="Courier New" pitchFamily="34" charset="-120"/>
              </a:rPr>
              <a:t>// khai báo TOÀN CỤC</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hop[0] = hop[1] = true;</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for (int i = 2; 1LL * i * i &lt;= MAXN; i++)</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if (!hop[i])</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for (int j = i * i; j &lt;= MAXN; j += i)</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hop[j] = true;</a:t>
            </a:r>
            <a:endParaRPr lang="en-US" sz="1400" dirty="0"/>
          </a:p>
        </p:txBody>
      </p:sp>
      <p:sp>
        <p:nvSpPr>
          <p:cNvPr id="5" name="code-bg-381"/>
          <p:cNvSpPr/>
          <p:nvPr/>
        </p:nvSpPr>
        <p:spPr>
          <a:xfrm>
            <a:off x="548640" y="4892040"/>
            <a:ext cx="6400800" cy="1280160"/>
          </a:xfrm>
          <a:prstGeom prst="roundRect">
            <a:avLst>
              <a:gd name="adj" fmla="val 7143"/>
            </a:avLst>
          </a:prstGeom>
          <a:solidFill>
            <a:schemeClr val="tx1"/>
          </a:solidFill>
          <a:ln w="12700">
            <a:solidFill>
              <a:schemeClr val="tx1"/>
            </a:solidFill>
            <a:prstDash val="solid"/>
          </a:ln>
        </p:spPr>
      </p:sp>
      <p:sp>
        <p:nvSpPr>
          <p:cNvPr id="6" name="code-382"/>
          <p:cNvSpPr txBox="1"/>
          <p:nvPr/>
        </p:nvSpPr>
        <p:spPr>
          <a:xfrm>
            <a:off x="777240" y="5056632"/>
            <a:ext cx="5943600" cy="950976"/>
          </a:xfrm>
          <a:prstGeom prst="rect">
            <a:avLst/>
          </a:prstGeom>
          <a:noFill/>
          <a:ln/>
        </p:spPr>
        <p:txBody>
          <a:bodyPr wrap="square" lIns="0" tIns="0" rIns="0" bIns="0" rtlCol="0" anchor="t"/>
          <a:lstStyle/>
          <a:p>
            <a:pPr indent="0" marL="0">
              <a:lnSpc>
                <a:spcPct val="105000"/>
              </a:lnSpc>
              <a:buNone/>
            </a:pPr>
            <a:r>
              <a:rPr lang="en-US" sz="1300" dirty="0">
                <a:solidFill>
                  <a:schemeClr val="bg1"/>
                </a:solidFill>
                <a:latin typeface="Courier New" pitchFamily="34" charset="0"/>
                <a:ea typeface="Courier New" pitchFamily="34" charset="-122"/>
                <a:cs typeface="Courier New" pitchFamily="34" charset="-120"/>
              </a:rPr>
              <a:t>for (int i = 1; i &lt;= MAXN; i++) cnt[i] = cnt[i-1] + !hop[i];</a:t>
            </a:r>
            <a:endParaRPr lang="en-US" sz="1300" dirty="0"/>
          </a:p>
          <a:p>
            <a:pPr indent="0" marL="0">
              <a:lnSpc>
                <a:spcPct val="105000"/>
              </a:lnSpc>
              <a:buNone/>
            </a:pPr>
            <a:r>
              <a:rPr lang="en-US" sz="1300" dirty="0">
                <a:solidFill>
                  <a:schemeClr val="accent5"/>
                </a:solidFill>
                <a:latin typeface="Courier New" pitchFamily="34" charset="0"/>
                <a:ea typeface="Courier New" pitchFamily="34" charset="-122"/>
                <a:cs typeface="Courier New" pitchFamily="34" charset="-120"/>
              </a:rPr>
              <a:t>// số nguyên tố trong [a, b] = cnt[b] - cnt[a-1]</a:t>
            </a:r>
            <a:endParaRPr lang="en-US" sz="1300" dirty="0"/>
          </a:p>
        </p:txBody>
      </p:sp>
      <p:sp>
        <p:nvSpPr>
          <p:cNvPr id="7" name="card-383"/>
          <p:cNvSpPr/>
          <p:nvPr/>
        </p:nvSpPr>
        <p:spPr>
          <a:xfrm>
            <a:off x="7315200" y="1463040"/>
            <a:ext cx="4343400" cy="1371600"/>
          </a:xfrm>
          <a:prstGeom prst="roundRect">
            <a:avLst>
              <a:gd name="adj" fmla="val 8000"/>
            </a:avLst>
          </a:prstGeom>
          <a:solidFill>
            <a:schemeClr val="bg2"/>
          </a:solidFill>
          <a:ln w="12700">
            <a:solidFill>
              <a:schemeClr val="bg2"/>
            </a:solidFill>
            <a:prstDash val="solid"/>
          </a:ln>
        </p:spPr>
      </p:sp>
      <p:sp>
        <p:nvSpPr>
          <p:cNvPr id="8" name="text-384"/>
          <p:cNvSpPr txBox="1"/>
          <p:nvPr/>
        </p:nvSpPr>
        <p:spPr>
          <a:xfrm>
            <a:off x="7589520" y="1600200"/>
            <a:ext cx="3840480" cy="68580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O(N log log N)</a:t>
            </a:r>
            <a:endParaRPr lang="en-US" sz="2800" dirty="0"/>
          </a:p>
        </p:txBody>
      </p:sp>
      <p:sp>
        <p:nvSpPr>
          <p:cNvPr id="9" name="text-385"/>
          <p:cNvSpPr txBox="1"/>
          <p:nvPr/>
        </p:nvSpPr>
        <p:spPr>
          <a:xfrm>
            <a:off x="7589520" y="2286000"/>
            <a:ext cx="3840480" cy="411480"/>
          </a:xfrm>
          <a:prstGeom prst="rect">
            <a:avLst/>
          </a:prstGeom>
          <a:noFill/>
          <a:ln/>
        </p:spPr>
        <p:txBody>
          <a:bodyPr wrap="square" lIns="0" tIns="0" rIns="0" bIns="0" rtlCol="0" anchor="t"/>
          <a:lstStyle/>
          <a:p>
            <a:pPr indent="0" marL="0">
              <a:buNone/>
            </a:pPr>
            <a:r>
              <a:rPr lang="en-US" sz="1500" dirty="0">
                <a:solidFill>
                  <a:schemeClr val="tx2"/>
                </a:solidFill>
              </a:rPr>
              <a:t>gần như tuyến tính</a:t>
            </a:r>
            <a:endParaRPr lang="en-US" sz="1500" dirty="0"/>
          </a:p>
        </p:txBody>
      </p:sp>
      <p:sp>
        <p:nvSpPr>
          <p:cNvPr id="10" name="card-386"/>
          <p:cNvSpPr/>
          <p:nvPr/>
        </p:nvSpPr>
        <p:spPr>
          <a:xfrm>
            <a:off x="7315200" y="3063240"/>
            <a:ext cx="4343400" cy="1371600"/>
          </a:xfrm>
          <a:prstGeom prst="roundRect">
            <a:avLst>
              <a:gd name="adj" fmla="val 8000"/>
            </a:avLst>
          </a:prstGeom>
          <a:solidFill>
            <a:schemeClr val="bg2"/>
          </a:solidFill>
          <a:ln w="12700">
            <a:solidFill>
              <a:schemeClr val="bg2"/>
            </a:solidFill>
            <a:prstDash val="solid"/>
          </a:ln>
        </p:spPr>
      </p:sp>
      <p:sp>
        <p:nvSpPr>
          <p:cNvPr id="11" name="text-387"/>
          <p:cNvSpPr txBox="1"/>
          <p:nvPr/>
        </p:nvSpPr>
        <p:spPr>
          <a:xfrm>
            <a:off x="7589520" y="3200400"/>
            <a:ext cx="3840480" cy="68580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&lt; 0,1 giây</a:t>
            </a:r>
            <a:endParaRPr lang="en-US" sz="2800" dirty="0"/>
          </a:p>
        </p:txBody>
      </p:sp>
      <p:sp>
        <p:nvSpPr>
          <p:cNvPr id="12" name="text-388"/>
          <p:cNvSpPr txBox="1"/>
          <p:nvPr/>
        </p:nvSpPr>
        <p:spPr>
          <a:xfrm>
            <a:off x="7589520" y="3886200"/>
            <a:ext cx="3840480" cy="411480"/>
          </a:xfrm>
          <a:prstGeom prst="rect">
            <a:avLst/>
          </a:prstGeom>
          <a:noFill/>
          <a:ln/>
        </p:spPr>
        <p:txBody>
          <a:bodyPr wrap="square" lIns="0" tIns="0" rIns="0" bIns="0" rtlCol="0" anchor="t"/>
          <a:lstStyle/>
          <a:p>
            <a:pPr indent="0" marL="0">
              <a:buNone/>
            </a:pPr>
            <a:r>
              <a:rPr lang="en-US" sz="1500" dirty="0">
                <a:solidFill>
                  <a:schemeClr val="tx2"/>
                </a:solidFill>
              </a:rPr>
              <a:t>với N = 10⁷</a:t>
            </a:r>
            <a:endParaRPr lang="en-US" sz="1500" dirty="0"/>
          </a:p>
        </p:txBody>
      </p:sp>
      <p:sp>
        <p:nvSpPr>
          <p:cNvPr id="13" name="card-389"/>
          <p:cNvSpPr/>
          <p:nvPr/>
        </p:nvSpPr>
        <p:spPr>
          <a:xfrm>
            <a:off x="7315200" y="4663440"/>
            <a:ext cx="4343400" cy="1371600"/>
          </a:xfrm>
          <a:prstGeom prst="roundRect">
            <a:avLst>
              <a:gd name="adj" fmla="val 8000"/>
            </a:avLst>
          </a:prstGeom>
          <a:solidFill>
            <a:schemeClr val="bg2"/>
          </a:solidFill>
          <a:ln w="12700">
            <a:solidFill>
              <a:schemeClr val="bg2"/>
            </a:solidFill>
            <a:prstDash val="solid"/>
          </a:ln>
        </p:spPr>
      </p:sp>
      <p:sp>
        <p:nvSpPr>
          <p:cNvPr id="14" name="text-390"/>
          <p:cNvSpPr txBox="1"/>
          <p:nvPr/>
        </p:nvSpPr>
        <p:spPr>
          <a:xfrm>
            <a:off x="7589520" y="4800600"/>
            <a:ext cx="3840480" cy="68580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78 498</a:t>
            </a:r>
            <a:endParaRPr lang="en-US" sz="2800" dirty="0"/>
          </a:p>
        </p:txBody>
      </p:sp>
      <p:sp>
        <p:nvSpPr>
          <p:cNvPr id="15" name="text-391"/>
          <p:cNvSpPr txBox="1"/>
          <p:nvPr/>
        </p:nvSpPr>
        <p:spPr>
          <a:xfrm>
            <a:off x="7589520" y="5486400"/>
            <a:ext cx="3840480" cy="411480"/>
          </a:xfrm>
          <a:prstGeom prst="rect">
            <a:avLst/>
          </a:prstGeom>
          <a:noFill/>
          <a:ln/>
        </p:spPr>
        <p:txBody>
          <a:bodyPr wrap="square" lIns="0" tIns="0" rIns="0" bIns="0" rtlCol="0" anchor="t"/>
          <a:lstStyle/>
          <a:p>
            <a:pPr indent="0" marL="0">
              <a:buNone/>
            </a:pPr>
            <a:r>
              <a:rPr lang="en-US" sz="1500" dirty="0">
                <a:solidFill>
                  <a:schemeClr val="tx2"/>
                </a:solidFill>
              </a:rPr>
              <a:t>số nguyên tố ≤ 10⁶</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ec-num-bg-392"/>
          <p:cNvSpPr/>
          <p:nvPr/>
        </p:nvSpPr>
        <p:spPr>
          <a:xfrm>
            <a:off x="822960" y="2331720"/>
            <a:ext cx="1463040" cy="1463040"/>
          </a:xfrm>
          <a:prstGeom prst="ellipse">
            <a:avLst/>
          </a:prstGeom>
          <a:solidFill>
            <a:schemeClr val="accent1"/>
          </a:solidFill>
          <a:ln w="12700">
            <a:solidFill>
              <a:schemeClr val="accent1"/>
            </a:solidFill>
            <a:prstDash val="solid"/>
          </a:ln>
        </p:spPr>
      </p:sp>
      <p:sp>
        <p:nvSpPr>
          <p:cNvPr id="3" name="sec-num-393"/>
          <p:cNvSpPr txBox="1"/>
          <p:nvPr/>
        </p:nvSpPr>
        <p:spPr>
          <a:xfrm>
            <a:off x="822960" y="2331720"/>
            <a:ext cx="1463040" cy="1463040"/>
          </a:xfrm>
          <a:prstGeom prst="rect">
            <a:avLst/>
          </a:prstGeom>
          <a:noFill/>
          <a:ln/>
        </p:spPr>
        <p:txBody>
          <a:bodyPr wrap="square" lIns="0" tIns="0" rIns="0" bIns="0" rtlCol="0" anchor="ctr"/>
          <a:lstStyle/>
          <a:p>
            <a:pPr algn="ctr" indent="0" marL="0">
              <a:buNone/>
            </a:pPr>
            <a:r>
              <a:rPr lang="en-US" sz="5400" b="1" dirty="0">
                <a:solidFill>
                  <a:schemeClr val="bg1"/>
                </a:solidFill>
                <a:latin typeface="Cambria" pitchFamily="34" charset="0"/>
                <a:ea typeface="Cambria" pitchFamily="34" charset="-122"/>
                <a:cs typeface="Cambria" pitchFamily="34" charset="-120"/>
              </a:rPr>
              <a:t>5</a:t>
            </a:r>
            <a:endParaRPr lang="en-US" sz="5400" dirty="0"/>
          </a:p>
        </p:txBody>
      </p:sp>
      <p:sp>
        <p:nvSpPr>
          <p:cNvPr id="4" name="Text 0"/>
          <p:cNvSpPr/>
          <p:nvPr>
            <p:ph idx="100" type="title" hasCustomPrompt="1"/>
          </p:nvPr>
        </p:nvSpPr>
        <p:spPr>
          <a:xfrm>
            <a:off x="2743200" y="2468880"/>
            <a:ext cx="8686800" cy="1097280"/>
          </a:xfrm>
          <a:prstGeom prst="rect">
            <a:avLst/>
          </a:prstGeom>
          <a:noFill/>
          <a:ln/>
        </p:spPr>
        <p:txBody>
          <a:bodyPr wrap="square" lIns="0" tIns="0" rIns="0" bIns="0" rtlCol="0" anchor="ctr"/>
          <a:lstStyle/>
          <a:p>
            <a:pPr algn="l" indent="0" marL="0">
              <a:buNone/>
            </a:pPr>
            <a:r>
              <a:rPr lang="en-US" sz="4000" b="1" dirty="0">
                <a:solidFill>
                  <a:schemeClr val="bg1"/>
                </a:solidFill>
              </a:rPr>
              <a:t>Phân tích ra thừa số nguyên tố</a:t>
            </a:r>
            <a:endParaRPr lang="en-US" sz="4000" dirty="0"/>
          </a:p>
        </p:txBody>
      </p:sp>
      <p:sp>
        <p:nvSpPr>
          <p:cNvPr id="5" name="Text 0"/>
          <p:cNvSpPr/>
          <p:nvPr>
            <p:ph idx="101" type="body" hasCustomPrompt="1"/>
          </p:nvPr>
        </p:nvSpPr>
        <p:spPr>
          <a:xfrm>
            <a:off x="2743200" y="3566160"/>
            <a:ext cx="8686800" cy="822960"/>
          </a:xfrm>
          <a:prstGeom prst="rect">
            <a:avLst/>
          </a:prstGeom>
          <a:noFill/>
          <a:ln/>
        </p:spPr>
        <p:txBody>
          <a:bodyPr wrap="square" lIns="0" tIns="0" rIns="0" bIns="0" rtlCol="0" anchor="t"/>
          <a:lstStyle/>
          <a:p>
            <a:pPr algn="l" indent="0" marL="0">
              <a:buNone/>
            </a:pPr>
            <a:r>
              <a:rPr lang="en-US" sz="1800" dirty="0">
                <a:solidFill>
                  <a:schemeClr val="accent5"/>
                </a:solidFill>
              </a:rPr>
              <a:t>Chìa khoá vạn năng: số ước, tổng ước, UCLN, BCNN</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360 = 2³ · 3² · 5 và những gì suy ra được</a:t>
            </a:r>
            <a:endParaRPr lang="en-US" sz="3400" dirty="0"/>
          </a:p>
        </p:txBody>
      </p:sp>
      <p:sp>
        <p:nvSpPr>
          <p:cNvPr id="3" name="card-394"/>
          <p:cNvSpPr/>
          <p:nvPr/>
        </p:nvSpPr>
        <p:spPr>
          <a:xfrm>
            <a:off x="548640" y="1463040"/>
            <a:ext cx="3291840" cy="4663440"/>
          </a:xfrm>
          <a:prstGeom prst="roundRect">
            <a:avLst>
              <a:gd name="adj" fmla="val 3333"/>
            </a:avLst>
          </a:prstGeom>
          <a:solidFill>
            <a:schemeClr val="bg2"/>
          </a:solidFill>
          <a:ln w="12700">
            <a:solidFill>
              <a:schemeClr val="bg2"/>
            </a:solidFill>
            <a:prstDash val="solid"/>
          </a:ln>
        </p:spPr>
      </p:sp>
      <p:sp>
        <p:nvSpPr>
          <p:cNvPr id="4" name="text-395"/>
          <p:cNvSpPr txBox="1"/>
          <p:nvPr/>
        </p:nvSpPr>
        <p:spPr>
          <a:xfrm>
            <a:off x="822960" y="1691640"/>
            <a:ext cx="1463040" cy="502920"/>
          </a:xfrm>
          <a:prstGeom prst="rect">
            <a:avLst/>
          </a:prstGeom>
          <a:noFill/>
          <a:ln/>
        </p:spPr>
        <p:txBody>
          <a:bodyPr wrap="square" lIns="0" tIns="0" rIns="0" bIns="0" rtlCol="0" anchor="ctr"/>
          <a:lstStyle/>
          <a:p>
            <a:pPr algn="r" indent="0" marL="0">
              <a:buNone/>
            </a:pPr>
            <a:r>
              <a:rPr lang="en-US" sz="2200" dirty="0">
                <a:solidFill>
                  <a:schemeClr val="tx1"/>
                </a:solidFill>
                <a:latin typeface="Courier New" pitchFamily="34" charset="0"/>
                <a:ea typeface="Courier New" pitchFamily="34" charset="-122"/>
                <a:cs typeface="Courier New" pitchFamily="34" charset="-120"/>
              </a:rPr>
              <a:t>360</a:t>
            </a:r>
            <a:endParaRPr lang="en-US" sz="2200" dirty="0"/>
          </a:p>
        </p:txBody>
      </p:sp>
      <p:sp>
        <p:nvSpPr>
          <p:cNvPr id="5" name="text-396"/>
          <p:cNvSpPr txBox="1"/>
          <p:nvPr/>
        </p:nvSpPr>
        <p:spPr>
          <a:xfrm>
            <a:off x="2606040" y="1691640"/>
            <a:ext cx="914400" cy="502920"/>
          </a:xfrm>
          <a:prstGeom prst="rect">
            <a:avLst/>
          </a:prstGeom>
          <a:noFill/>
          <a:ln/>
        </p:spPr>
        <p:txBody>
          <a:bodyPr wrap="square" lIns="0" tIns="0" rIns="0" bIns="0" rtlCol="0" anchor="ctr"/>
          <a:lstStyle/>
          <a:p>
            <a:pPr indent="0" marL="0">
              <a:buNone/>
            </a:pPr>
            <a:r>
              <a:rPr lang="en-US" sz="2200" b="1" dirty="0">
                <a:solidFill>
                  <a:schemeClr val="accent1"/>
                </a:solidFill>
                <a:latin typeface="Courier New" pitchFamily="34" charset="0"/>
                <a:ea typeface="Courier New" pitchFamily="34" charset="-122"/>
                <a:cs typeface="Courier New" pitchFamily="34" charset="-120"/>
              </a:rPr>
              <a:t>2</a:t>
            </a:r>
            <a:endParaRPr lang="en-US" sz="2200" dirty="0"/>
          </a:p>
        </p:txBody>
      </p:sp>
      <p:sp>
        <p:nvSpPr>
          <p:cNvPr id="6" name="text-397"/>
          <p:cNvSpPr txBox="1"/>
          <p:nvPr/>
        </p:nvSpPr>
        <p:spPr>
          <a:xfrm>
            <a:off x="822960" y="2258568"/>
            <a:ext cx="1463040" cy="502920"/>
          </a:xfrm>
          <a:prstGeom prst="rect">
            <a:avLst/>
          </a:prstGeom>
          <a:noFill/>
          <a:ln/>
        </p:spPr>
        <p:txBody>
          <a:bodyPr wrap="square" lIns="0" tIns="0" rIns="0" bIns="0" rtlCol="0" anchor="ctr"/>
          <a:lstStyle/>
          <a:p>
            <a:pPr algn="r" indent="0" marL="0">
              <a:buNone/>
            </a:pPr>
            <a:r>
              <a:rPr lang="en-US" sz="2200" dirty="0">
                <a:solidFill>
                  <a:schemeClr val="tx1"/>
                </a:solidFill>
                <a:latin typeface="Courier New" pitchFamily="34" charset="0"/>
                <a:ea typeface="Courier New" pitchFamily="34" charset="-122"/>
                <a:cs typeface="Courier New" pitchFamily="34" charset="-120"/>
              </a:rPr>
              <a:t>180</a:t>
            </a:r>
            <a:endParaRPr lang="en-US" sz="2200" dirty="0"/>
          </a:p>
        </p:txBody>
      </p:sp>
      <p:sp>
        <p:nvSpPr>
          <p:cNvPr id="7" name="text-398"/>
          <p:cNvSpPr txBox="1"/>
          <p:nvPr/>
        </p:nvSpPr>
        <p:spPr>
          <a:xfrm>
            <a:off x="2606040" y="2258568"/>
            <a:ext cx="914400" cy="502920"/>
          </a:xfrm>
          <a:prstGeom prst="rect">
            <a:avLst/>
          </a:prstGeom>
          <a:noFill/>
          <a:ln/>
        </p:spPr>
        <p:txBody>
          <a:bodyPr wrap="square" lIns="0" tIns="0" rIns="0" bIns="0" rtlCol="0" anchor="ctr"/>
          <a:lstStyle/>
          <a:p>
            <a:pPr indent="0" marL="0">
              <a:buNone/>
            </a:pPr>
            <a:r>
              <a:rPr lang="en-US" sz="2200" b="1" dirty="0">
                <a:solidFill>
                  <a:schemeClr val="accent1"/>
                </a:solidFill>
                <a:latin typeface="Courier New" pitchFamily="34" charset="0"/>
                <a:ea typeface="Courier New" pitchFamily="34" charset="-122"/>
                <a:cs typeface="Courier New" pitchFamily="34" charset="-120"/>
              </a:rPr>
              <a:t>2</a:t>
            </a:r>
            <a:endParaRPr lang="en-US" sz="2200" dirty="0"/>
          </a:p>
        </p:txBody>
      </p:sp>
      <p:sp>
        <p:nvSpPr>
          <p:cNvPr id="8" name="text-399"/>
          <p:cNvSpPr txBox="1"/>
          <p:nvPr/>
        </p:nvSpPr>
        <p:spPr>
          <a:xfrm>
            <a:off x="822960" y="2825496"/>
            <a:ext cx="1463040" cy="502920"/>
          </a:xfrm>
          <a:prstGeom prst="rect">
            <a:avLst/>
          </a:prstGeom>
          <a:noFill/>
          <a:ln/>
        </p:spPr>
        <p:txBody>
          <a:bodyPr wrap="square" lIns="0" tIns="0" rIns="0" bIns="0" rtlCol="0" anchor="ctr"/>
          <a:lstStyle/>
          <a:p>
            <a:pPr algn="r" indent="0" marL="0">
              <a:buNone/>
            </a:pPr>
            <a:r>
              <a:rPr lang="en-US" sz="2200" dirty="0">
                <a:solidFill>
                  <a:schemeClr val="tx1"/>
                </a:solidFill>
                <a:latin typeface="Courier New" pitchFamily="34" charset="0"/>
                <a:ea typeface="Courier New" pitchFamily="34" charset="-122"/>
                <a:cs typeface="Courier New" pitchFamily="34" charset="-120"/>
              </a:rPr>
              <a:t>90</a:t>
            </a:r>
            <a:endParaRPr lang="en-US" sz="2200" dirty="0"/>
          </a:p>
        </p:txBody>
      </p:sp>
      <p:sp>
        <p:nvSpPr>
          <p:cNvPr id="9" name="text-400"/>
          <p:cNvSpPr txBox="1"/>
          <p:nvPr/>
        </p:nvSpPr>
        <p:spPr>
          <a:xfrm>
            <a:off x="2606040" y="2825496"/>
            <a:ext cx="914400" cy="502920"/>
          </a:xfrm>
          <a:prstGeom prst="rect">
            <a:avLst/>
          </a:prstGeom>
          <a:noFill/>
          <a:ln/>
        </p:spPr>
        <p:txBody>
          <a:bodyPr wrap="square" lIns="0" tIns="0" rIns="0" bIns="0" rtlCol="0" anchor="ctr"/>
          <a:lstStyle/>
          <a:p>
            <a:pPr indent="0" marL="0">
              <a:buNone/>
            </a:pPr>
            <a:r>
              <a:rPr lang="en-US" sz="2200" b="1" dirty="0">
                <a:solidFill>
                  <a:schemeClr val="accent1"/>
                </a:solidFill>
                <a:latin typeface="Courier New" pitchFamily="34" charset="0"/>
                <a:ea typeface="Courier New" pitchFamily="34" charset="-122"/>
                <a:cs typeface="Courier New" pitchFamily="34" charset="-120"/>
              </a:rPr>
              <a:t>2</a:t>
            </a:r>
            <a:endParaRPr lang="en-US" sz="2200" dirty="0"/>
          </a:p>
        </p:txBody>
      </p:sp>
      <p:sp>
        <p:nvSpPr>
          <p:cNvPr id="10" name="text-401"/>
          <p:cNvSpPr txBox="1"/>
          <p:nvPr/>
        </p:nvSpPr>
        <p:spPr>
          <a:xfrm>
            <a:off x="822960" y="3392424"/>
            <a:ext cx="1463040" cy="502920"/>
          </a:xfrm>
          <a:prstGeom prst="rect">
            <a:avLst/>
          </a:prstGeom>
          <a:noFill/>
          <a:ln/>
        </p:spPr>
        <p:txBody>
          <a:bodyPr wrap="square" lIns="0" tIns="0" rIns="0" bIns="0" rtlCol="0" anchor="ctr"/>
          <a:lstStyle/>
          <a:p>
            <a:pPr algn="r" indent="0" marL="0">
              <a:buNone/>
            </a:pPr>
            <a:r>
              <a:rPr lang="en-US" sz="2200" dirty="0">
                <a:solidFill>
                  <a:schemeClr val="tx1"/>
                </a:solidFill>
                <a:latin typeface="Courier New" pitchFamily="34" charset="0"/>
                <a:ea typeface="Courier New" pitchFamily="34" charset="-122"/>
                <a:cs typeface="Courier New" pitchFamily="34" charset="-120"/>
              </a:rPr>
              <a:t>45</a:t>
            </a:r>
            <a:endParaRPr lang="en-US" sz="2200" dirty="0"/>
          </a:p>
        </p:txBody>
      </p:sp>
      <p:sp>
        <p:nvSpPr>
          <p:cNvPr id="11" name="text-402"/>
          <p:cNvSpPr txBox="1"/>
          <p:nvPr/>
        </p:nvSpPr>
        <p:spPr>
          <a:xfrm>
            <a:off x="2606040" y="3392424"/>
            <a:ext cx="914400" cy="502920"/>
          </a:xfrm>
          <a:prstGeom prst="rect">
            <a:avLst/>
          </a:prstGeom>
          <a:noFill/>
          <a:ln/>
        </p:spPr>
        <p:txBody>
          <a:bodyPr wrap="square" lIns="0" tIns="0" rIns="0" bIns="0" rtlCol="0" anchor="ctr"/>
          <a:lstStyle/>
          <a:p>
            <a:pPr indent="0" marL="0">
              <a:buNone/>
            </a:pPr>
            <a:r>
              <a:rPr lang="en-US" sz="2200" b="1" dirty="0">
                <a:solidFill>
                  <a:schemeClr val="accent1"/>
                </a:solidFill>
                <a:latin typeface="Courier New" pitchFamily="34" charset="0"/>
                <a:ea typeface="Courier New" pitchFamily="34" charset="-122"/>
                <a:cs typeface="Courier New" pitchFamily="34" charset="-120"/>
              </a:rPr>
              <a:t>3</a:t>
            </a:r>
            <a:endParaRPr lang="en-US" sz="2200" dirty="0"/>
          </a:p>
        </p:txBody>
      </p:sp>
      <p:sp>
        <p:nvSpPr>
          <p:cNvPr id="12" name="text-403"/>
          <p:cNvSpPr txBox="1"/>
          <p:nvPr/>
        </p:nvSpPr>
        <p:spPr>
          <a:xfrm>
            <a:off x="822960" y="3959352"/>
            <a:ext cx="1463040" cy="502920"/>
          </a:xfrm>
          <a:prstGeom prst="rect">
            <a:avLst/>
          </a:prstGeom>
          <a:noFill/>
          <a:ln/>
        </p:spPr>
        <p:txBody>
          <a:bodyPr wrap="square" lIns="0" tIns="0" rIns="0" bIns="0" rtlCol="0" anchor="ctr"/>
          <a:lstStyle/>
          <a:p>
            <a:pPr algn="r" indent="0" marL="0">
              <a:buNone/>
            </a:pPr>
            <a:r>
              <a:rPr lang="en-US" sz="2200" dirty="0">
                <a:solidFill>
                  <a:schemeClr val="tx1"/>
                </a:solidFill>
                <a:latin typeface="Courier New" pitchFamily="34" charset="0"/>
                <a:ea typeface="Courier New" pitchFamily="34" charset="-122"/>
                <a:cs typeface="Courier New" pitchFamily="34" charset="-120"/>
              </a:rPr>
              <a:t>15</a:t>
            </a:r>
            <a:endParaRPr lang="en-US" sz="2200" dirty="0"/>
          </a:p>
        </p:txBody>
      </p:sp>
      <p:sp>
        <p:nvSpPr>
          <p:cNvPr id="13" name="text-404"/>
          <p:cNvSpPr txBox="1"/>
          <p:nvPr/>
        </p:nvSpPr>
        <p:spPr>
          <a:xfrm>
            <a:off x="2606040" y="3959352"/>
            <a:ext cx="914400" cy="502920"/>
          </a:xfrm>
          <a:prstGeom prst="rect">
            <a:avLst/>
          </a:prstGeom>
          <a:noFill/>
          <a:ln/>
        </p:spPr>
        <p:txBody>
          <a:bodyPr wrap="square" lIns="0" tIns="0" rIns="0" bIns="0" rtlCol="0" anchor="ctr"/>
          <a:lstStyle/>
          <a:p>
            <a:pPr indent="0" marL="0">
              <a:buNone/>
            </a:pPr>
            <a:r>
              <a:rPr lang="en-US" sz="2200" b="1" dirty="0">
                <a:solidFill>
                  <a:schemeClr val="accent1"/>
                </a:solidFill>
                <a:latin typeface="Courier New" pitchFamily="34" charset="0"/>
                <a:ea typeface="Courier New" pitchFamily="34" charset="-122"/>
                <a:cs typeface="Courier New" pitchFamily="34" charset="-120"/>
              </a:rPr>
              <a:t>3</a:t>
            </a:r>
            <a:endParaRPr lang="en-US" sz="2200" dirty="0"/>
          </a:p>
        </p:txBody>
      </p:sp>
      <p:sp>
        <p:nvSpPr>
          <p:cNvPr id="14" name="text-405"/>
          <p:cNvSpPr txBox="1"/>
          <p:nvPr/>
        </p:nvSpPr>
        <p:spPr>
          <a:xfrm>
            <a:off x="822960" y="4526280"/>
            <a:ext cx="1463040" cy="502920"/>
          </a:xfrm>
          <a:prstGeom prst="rect">
            <a:avLst/>
          </a:prstGeom>
          <a:noFill/>
          <a:ln/>
        </p:spPr>
        <p:txBody>
          <a:bodyPr wrap="square" lIns="0" tIns="0" rIns="0" bIns="0" rtlCol="0" anchor="ctr"/>
          <a:lstStyle/>
          <a:p>
            <a:pPr algn="r" indent="0" marL="0">
              <a:buNone/>
            </a:pPr>
            <a:r>
              <a:rPr lang="en-US" sz="2200" dirty="0">
                <a:solidFill>
                  <a:schemeClr val="tx1"/>
                </a:solidFill>
                <a:latin typeface="Courier New" pitchFamily="34" charset="0"/>
                <a:ea typeface="Courier New" pitchFamily="34" charset="-122"/>
                <a:cs typeface="Courier New" pitchFamily="34" charset="-120"/>
              </a:rPr>
              <a:t>5</a:t>
            </a:r>
            <a:endParaRPr lang="en-US" sz="2200" dirty="0"/>
          </a:p>
        </p:txBody>
      </p:sp>
      <p:sp>
        <p:nvSpPr>
          <p:cNvPr id="15" name="text-406"/>
          <p:cNvSpPr txBox="1"/>
          <p:nvPr/>
        </p:nvSpPr>
        <p:spPr>
          <a:xfrm>
            <a:off x="2606040" y="4526280"/>
            <a:ext cx="914400" cy="502920"/>
          </a:xfrm>
          <a:prstGeom prst="rect">
            <a:avLst/>
          </a:prstGeom>
          <a:noFill/>
          <a:ln/>
        </p:spPr>
        <p:txBody>
          <a:bodyPr wrap="square" lIns="0" tIns="0" rIns="0" bIns="0" rtlCol="0" anchor="ctr"/>
          <a:lstStyle/>
          <a:p>
            <a:pPr indent="0" marL="0">
              <a:buNone/>
            </a:pPr>
            <a:r>
              <a:rPr lang="en-US" sz="2200" b="1" dirty="0">
                <a:solidFill>
                  <a:schemeClr val="accent1"/>
                </a:solidFill>
                <a:latin typeface="Courier New" pitchFamily="34" charset="0"/>
                <a:ea typeface="Courier New" pitchFamily="34" charset="-122"/>
                <a:cs typeface="Courier New" pitchFamily="34" charset="-120"/>
              </a:rPr>
              <a:t>5</a:t>
            </a:r>
            <a:endParaRPr lang="en-US" sz="2200" dirty="0"/>
          </a:p>
        </p:txBody>
      </p:sp>
      <p:sp>
        <p:nvSpPr>
          <p:cNvPr id="16" name="text-407"/>
          <p:cNvSpPr txBox="1"/>
          <p:nvPr/>
        </p:nvSpPr>
        <p:spPr>
          <a:xfrm>
            <a:off x="822960" y="5093208"/>
            <a:ext cx="1463040" cy="502920"/>
          </a:xfrm>
          <a:prstGeom prst="rect">
            <a:avLst/>
          </a:prstGeom>
          <a:noFill/>
          <a:ln/>
        </p:spPr>
        <p:txBody>
          <a:bodyPr wrap="square" lIns="0" tIns="0" rIns="0" bIns="0" rtlCol="0" anchor="ctr"/>
          <a:lstStyle/>
          <a:p>
            <a:pPr algn="r" indent="0" marL="0">
              <a:buNone/>
            </a:pPr>
            <a:r>
              <a:rPr lang="en-US" sz="2200" dirty="0">
                <a:solidFill>
                  <a:schemeClr val="tx1"/>
                </a:solidFill>
                <a:latin typeface="Courier New" pitchFamily="34" charset="0"/>
                <a:ea typeface="Courier New" pitchFamily="34" charset="-122"/>
                <a:cs typeface="Courier New" pitchFamily="34" charset="-120"/>
              </a:rPr>
              <a:t>1</a:t>
            </a:r>
            <a:endParaRPr lang="en-US" sz="2200" dirty="0"/>
          </a:p>
        </p:txBody>
      </p:sp>
      <p:sp>
        <p:nvSpPr>
          <p:cNvPr id="17" name="text-408"/>
          <p:cNvSpPr txBox="1"/>
          <p:nvPr/>
        </p:nvSpPr>
        <p:spPr>
          <a:xfrm>
            <a:off x="2606040" y="5093208"/>
            <a:ext cx="914400" cy="502920"/>
          </a:xfrm>
          <a:prstGeom prst="rect">
            <a:avLst/>
          </a:prstGeom>
          <a:noFill/>
          <a:ln/>
        </p:spPr>
        <p:txBody>
          <a:bodyPr wrap="square" lIns="0" tIns="0" rIns="0" bIns="0" rtlCol="0" anchor="ctr"/>
          <a:lstStyle/>
          <a:p>
            <a:pPr indent="0" marL="0">
              <a:buNone/>
            </a:pPr>
            <a:endParaRPr lang="en-US" sz="2200" dirty="0"/>
          </a:p>
        </p:txBody>
      </p:sp>
      <p:sp>
        <p:nvSpPr>
          <p:cNvPr id="18" name="ladder-line"/>
          <p:cNvSpPr/>
          <p:nvPr/>
        </p:nvSpPr>
        <p:spPr>
          <a:xfrm>
            <a:off x="2423160" y="1737360"/>
            <a:ext cx="0" cy="3931920"/>
          </a:xfrm>
          <a:prstGeom prst="line">
            <a:avLst/>
          </a:prstGeom>
          <a:noFill/>
          <a:ln w="25400">
            <a:solidFill>
              <a:schemeClr val="tx1"/>
            </a:solidFill>
            <a:prstDash val="solid"/>
          </a:ln>
        </p:spPr>
      </p:sp>
      <p:sp>
        <p:nvSpPr>
          <p:cNvPr id="19" name="card-409"/>
          <p:cNvSpPr/>
          <p:nvPr/>
        </p:nvSpPr>
        <p:spPr>
          <a:xfrm>
            <a:off x="4160520" y="1463040"/>
            <a:ext cx="7498080" cy="1417320"/>
          </a:xfrm>
          <a:prstGeom prst="roundRect">
            <a:avLst>
              <a:gd name="adj" fmla="val 7742"/>
            </a:avLst>
          </a:prstGeom>
          <a:solidFill>
            <a:schemeClr val="bg2"/>
          </a:solidFill>
          <a:ln w="12700">
            <a:solidFill>
              <a:schemeClr val="bg2"/>
            </a:solidFill>
            <a:prstDash val="solid"/>
          </a:ln>
        </p:spPr>
      </p:sp>
      <p:sp>
        <p:nvSpPr>
          <p:cNvPr id="20" name="text-410"/>
          <p:cNvSpPr txBox="1"/>
          <p:nvPr/>
        </p:nvSpPr>
        <p:spPr>
          <a:xfrm>
            <a:off x="4434840" y="1600200"/>
            <a:ext cx="2286000" cy="365760"/>
          </a:xfrm>
          <a:prstGeom prst="rect">
            <a:avLst/>
          </a:prstGeom>
          <a:noFill/>
          <a:ln/>
        </p:spPr>
        <p:txBody>
          <a:bodyPr wrap="square" lIns="0" tIns="0" rIns="0" bIns="0" rtlCol="0" anchor="t"/>
          <a:lstStyle/>
          <a:p>
            <a:pPr indent="0" marL="0">
              <a:buNone/>
            </a:pPr>
            <a:r>
              <a:rPr lang="en-US" sz="1600" b="1" dirty="0">
                <a:solidFill>
                  <a:schemeClr val="tx2"/>
                </a:solidFill>
              </a:rPr>
              <a:t>Số ước</a:t>
            </a:r>
            <a:endParaRPr lang="en-US" sz="1600" dirty="0"/>
          </a:p>
        </p:txBody>
      </p:sp>
      <p:sp>
        <p:nvSpPr>
          <p:cNvPr id="21" name="text-411"/>
          <p:cNvSpPr txBox="1"/>
          <p:nvPr/>
        </p:nvSpPr>
        <p:spPr>
          <a:xfrm>
            <a:off x="4434840" y="2011680"/>
            <a:ext cx="7040880" cy="685800"/>
          </a:xfrm>
          <a:prstGeom prst="rect">
            <a:avLst/>
          </a:prstGeom>
          <a:noFill/>
          <a:ln/>
        </p:spPr>
        <p:txBody>
          <a:bodyPr wrap="square" lIns="0" tIns="0" rIns="0" bIns="0" rtlCol="0" anchor="ctr"/>
          <a:lstStyle/>
          <a:p>
            <a:pPr indent="0" marL="0">
              <a:buNone/>
            </a:pPr>
            <a:r>
              <a:rPr lang="en-US" sz="1800" dirty="0">
                <a:solidFill>
                  <a:schemeClr val="tx1"/>
                </a:solidFill>
                <a:latin typeface="Courier New" pitchFamily="34" charset="0"/>
                <a:ea typeface="Courier New" pitchFamily="34" charset="-122"/>
                <a:cs typeface="Courier New" pitchFamily="34" charset="-120"/>
              </a:rPr>
              <a:t>τ = (e₁+1)(e₂+1)…   →   τ(360) = 4·3·2 = 24</a:t>
            </a:r>
            <a:endParaRPr lang="en-US" sz="1800" dirty="0"/>
          </a:p>
        </p:txBody>
      </p:sp>
      <p:sp>
        <p:nvSpPr>
          <p:cNvPr id="22" name="card-412"/>
          <p:cNvSpPr/>
          <p:nvPr/>
        </p:nvSpPr>
        <p:spPr>
          <a:xfrm>
            <a:off x="4160520" y="3063240"/>
            <a:ext cx="7498080" cy="1417320"/>
          </a:xfrm>
          <a:prstGeom prst="roundRect">
            <a:avLst>
              <a:gd name="adj" fmla="val 7742"/>
            </a:avLst>
          </a:prstGeom>
          <a:solidFill>
            <a:schemeClr val="bg2"/>
          </a:solidFill>
          <a:ln w="12700">
            <a:solidFill>
              <a:schemeClr val="bg2"/>
            </a:solidFill>
            <a:prstDash val="solid"/>
          </a:ln>
        </p:spPr>
      </p:sp>
      <p:sp>
        <p:nvSpPr>
          <p:cNvPr id="23" name="text-413"/>
          <p:cNvSpPr txBox="1"/>
          <p:nvPr/>
        </p:nvSpPr>
        <p:spPr>
          <a:xfrm>
            <a:off x="4434840" y="3200400"/>
            <a:ext cx="2286000" cy="365760"/>
          </a:xfrm>
          <a:prstGeom prst="rect">
            <a:avLst/>
          </a:prstGeom>
          <a:noFill/>
          <a:ln/>
        </p:spPr>
        <p:txBody>
          <a:bodyPr wrap="square" lIns="0" tIns="0" rIns="0" bIns="0" rtlCol="0" anchor="t"/>
          <a:lstStyle/>
          <a:p>
            <a:pPr indent="0" marL="0">
              <a:buNone/>
            </a:pPr>
            <a:r>
              <a:rPr lang="en-US" sz="1600" b="1" dirty="0">
                <a:solidFill>
                  <a:schemeClr val="tx2"/>
                </a:solidFill>
              </a:rPr>
              <a:t>Tổng ước</a:t>
            </a:r>
            <a:endParaRPr lang="en-US" sz="1600" dirty="0"/>
          </a:p>
        </p:txBody>
      </p:sp>
      <p:sp>
        <p:nvSpPr>
          <p:cNvPr id="24" name="text-414"/>
          <p:cNvSpPr txBox="1"/>
          <p:nvPr/>
        </p:nvSpPr>
        <p:spPr>
          <a:xfrm>
            <a:off x="4434840" y="3611880"/>
            <a:ext cx="7040880" cy="685800"/>
          </a:xfrm>
          <a:prstGeom prst="rect">
            <a:avLst/>
          </a:prstGeom>
          <a:noFill/>
          <a:ln/>
        </p:spPr>
        <p:txBody>
          <a:bodyPr wrap="square" lIns="0" tIns="0" rIns="0" bIns="0" rtlCol="0" anchor="ctr"/>
          <a:lstStyle/>
          <a:p>
            <a:pPr indent="0" marL="0">
              <a:buNone/>
            </a:pPr>
            <a:r>
              <a:rPr lang="en-US" sz="1800" dirty="0">
                <a:solidFill>
                  <a:schemeClr val="tx1"/>
                </a:solidFill>
                <a:latin typeface="Courier New" pitchFamily="34" charset="0"/>
                <a:ea typeface="Courier New" pitchFamily="34" charset="-122"/>
                <a:cs typeface="Courier New" pitchFamily="34" charset="-120"/>
              </a:rPr>
              <a:t>σ = ∏ (pᵉ⁺¹−1)/(p−1)   →   σ(360) = 15·13·6 = 1170</a:t>
            </a:r>
            <a:endParaRPr lang="en-US" sz="1800" dirty="0"/>
          </a:p>
        </p:txBody>
      </p:sp>
      <p:sp>
        <p:nvSpPr>
          <p:cNvPr id="25" name="code-bg-415"/>
          <p:cNvSpPr/>
          <p:nvPr/>
        </p:nvSpPr>
        <p:spPr>
          <a:xfrm>
            <a:off x="4160520" y="4663440"/>
            <a:ext cx="7498080" cy="1463040"/>
          </a:xfrm>
          <a:prstGeom prst="roundRect">
            <a:avLst>
              <a:gd name="adj" fmla="val 6250"/>
            </a:avLst>
          </a:prstGeom>
          <a:solidFill>
            <a:schemeClr val="tx1"/>
          </a:solidFill>
          <a:ln w="12700">
            <a:solidFill>
              <a:schemeClr val="tx1"/>
            </a:solidFill>
            <a:prstDash val="solid"/>
          </a:ln>
        </p:spPr>
      </p:sp>
      <p:sp>
        <p:nvSpPr>
          <p:cNvPr id="26" name="code-416"/>
          <p:cNvSpPr txBox="1"/>
          <p:nvPr/>
        </p:nvSpPr>
        <p:spPr>
          <a:xfrm>
            <a:off x="4389120" y="4828032"/>
            <a:ext cx="7040880" cy="1133856"/>
          </a:xfrm>
          <a:prstGeom prst="rect">
            <a:avLst/>
          </a:prstGeom>
          <a:noFill/>
          <a:ln/>
        </p:spPr>
        <p:txBody>
          <a:bodyPr wrap="square" lIns="0" tIns="0" rIns="0" bIns="0" rtlCol="0" anchor="t"/>
          <a:lstStyle/>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for (long long p = 2; p * p &lt;= n; p++)</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while (n % p == 0) { n /= p; mu[p]++; }</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if (n &gt; 1) mu[n]++;   </a:t>
            </a:r>
            <a:pPr indent="0" marL="0">
              <a:lnSpc>
                <a:spcPct val="105000"/>
              </a:lnSpc>
              <a:buNone/>
            </a:pPr>
            <a:r>
              <a:rPr lang="en-US" sz="1400" dirty="0">
                <a:solidFill>
                  <a:schemeClr val="accent5"/>
                </a:solidFill>
                <a:latin typeface="Courier New" pitchFamily="34" charset="0"/>
                <a:ea typeface="Courier New" pitchFamily="34" charset="-122"/>
                <a:cs typeface="Courier New" pitchFamily="34" charset="-120"/>
              </a:rPr>
              <a:t>// còn sót 1 thừa số nguyên tố lớn</a:t>
            </a:r>
            <a:endParaRPr lang="en-US" sz="14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ec-num-bg-417"/>
          <p:cNvSpPr/>
          <p:nvPr/>
        </p:nvSpPr>
        <p:spPr>
          <a:xfrm>
            <a:off x="822960" y="2331720"/>
            <a:ext cx="1463040" cy="1463040"/>
          </a:xfrm>
          <a:prstGeom prst="ellipse">
            <a:avLst/>
          </a:prstGeom>
          <a:solidFill>
            <a:schemeClr val="accent1"/>
          </a:solidFill>
          <a:ln w="12700">
            <a:solidFill>
              <a:schemeClr val="accent1"/>
            </a:solidFill>
            <a:prstDash val="solid"/>
          </a:ln>
        </p:spPr>
      </p:sp>
      <p:sp>
        <p:nvSpPr>
          <p:cNvPr id="3" name="sec-num-418"/>
          <p:cNvSpPr txBox="1"/>
          <p:nvPr/>
        </p:nvSpPr>
        <p:spPr>
          <a:xfrm>
            <a:off x="822960" y="2331720"/>
            <a:ext cx="1463040" cy="1463040"/>
          </a:xfrm>
          <a:prstGeom prst="rect">
            <a:avLst/>
          </a:prstGeom>
          <a:noFill/>
          <a:ln/>
        </p:spPr>
        <p:txBody>
          <a:bodyPr wrap="square" lIns="0" tIns="0" rIns="0" bIns="0" rtlCol="0" anchor="ctr"/>
          <a:lstStyle/>
          <a:p>
            <a:pPr algn="ctr" indent="0" marL="0">
              <a:buNone/>
            </a:pPr>
            <a:r>
              <a:rPr lang="en-US" sz="5400" b="1" dirty="0">
                <a:solidFill>
                  <a:schemeClr val="bg1"/>
                </a:solidFill>
                <a:latin typeface="Cambria" pitchFamily="34" charset="0"/>
                <a:ea typeface="Cambria" pitchFamily="34" charset="-122"/>
                <a:cs typeface="Cambria" pitchFamily="34" charset="-120"/>
              </a:rPr>
              <a:t>6</a:t>
            </a:r>
            <a:endParaRPr lang="en-US" sz="5400" dirty="0"/>
          </a:p>
        </p:txBody>
      </p:sp>
      <p:sp>
        <p:nvSpPr>
          <p:cNvPr id="4" name="Text 0"/>
          <p:cNvSpPr/>
          <p:nvPr>
            <p:ph idx="100" type="title" hasCustomPrompt="1"/>
          </p:nvPr>
        </p:nvSpPr>
        <p:spPr>
          <a:xfrm>
            <a:off x="2743200" y="2468880"/>
            <a:ext cx="8686800" cy="1097280"/>
          </a:xfrm>
          <a:prstGeom prst="rect">
            <a:avLst/>
          </a:prstGeom>
          <a:noFill/>
          <a:ln/>
        </p:spPr>
        <p:txBody>
          <a:bodyPr wrap="square" lIns="0" tIns="0" rIns="0" bIns="0" rtlCol="0" anchor="ctr"/>
          <a:lstStyle/>
          <a:p>
            <a:pPr algn="l" indent="0" marL="0">
              <a:buNone/>
            </a:pPr>
            <a:r>
              <a:rPr lang="en-US" sz="4000" b="1" dirty="0">
                <a:solidFill>
                  <a:schemeClr val="bg1"/>
                </a:solidFill>
              </a:rPr>
              <a:t>Euclid &amp; lũy thừa nhanh</a:t>
            </a:r>
            <a:endParaRPr lang="en-US" sz="4000" dirty="0"/>
          </a:p>
        </p:txBody>
      </p:sp>
      <p:sp>
        <p:nvSpPr>
          <p:cNvPr id="5" name="Text 0"/>
          <p:cNvSpPr/>
          <p:nvPr>
            <p:ph idx="101" type="body" hasCustomPrompt="1"/>
          </p:nvPr>
        </p:nvSpPr>
        <p:spPr>
          <a:xfrm>
            <a:off x="2743200" y="3566160"/>
            <a:ext cx="8686800" cy="822960"/>
          </a:xfrm>
          <a:prstGeom prst="rect">
            <a:avLst/>
          </a:prstGeom>
          <a:noFill/>
          <a:ln/>
        </p:spPr>
        <p:txBody>
          <a:bodyPr wrap="square" lIns="0" tIns="0" rIns="0" bIns="0" rtlCol="0" anchor="t"/>
          <a:lstStyle/>
          <a:p>
            <a:pPr algn="l" indent="0" marL="0">
              <a:buNone/>
            </a:pPr>
            <a:r>
              <a:rPr lang="en-US" sz="1800" dirty="0">
                <a:solidFill>
                  <a:schemeClr val="accent5"/>
                </a:solidFill>
              </a:rPr>
              <a:t>Hai thuật toán O(log n) kinh điển</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Euclid: gcd(a, b) = gcd(b, a % b)</a:t>
            </a:r>
            <a:endParaRPr lang="en-US" sz="3400" dirty="0"/>
          </a:p>
        </p:txBody>
      </p:sp>
      <p:graphicFrame>
        <p:nvGraphicFramePr>
          <p:cNvPr id="22" name="table-419"/>
          <p:cNvGraphicFramePr>
            <a:graphicFrameLocks noGrp="1"/>
          </p:cNvGraphicFramePr>
          <p:nvPr>
            <p:extLst>
              <p:ext uri="{D42A27DB-BD31-4B8C-83A1-F6EECF244321}">
                <p14:modId xmlns:p14="http://schemas.microsoft.com/office/powerpoint/2010/main" val="1579011935"/>
              </p:ext>
            </p:extLst>
          </p:nvPr>
        </p:nvGraphicFramePr>
        <p:xfrm>
          <a:off x="548640" y="1463040"/>
          <a:ext cx="5760720" cy="914400"/>
        </p:xfrm>
        <a:graphic>
          <a:graphicData uri="http://schemas.openxmlformats.org/drawingml/2006/table">
            <a:tbl>
              <a:tblPr/>
              <a:tblGrid>
                <a:gridCol w="822960"/>
                <a:gridCol w="1097280"/>
                <a:gridCol w="1097280"/>
                <a:gridCol w="2743200"/>
              </a:tblGrid>
              <a:tr h="530352">
                <a:tc>
                  <a:txBody>
                    <a:bodyPr/>
                    <a:lstStyle/>
                    <a:p>
                      <a:pPr indent="0" marL="0">
                        <a:buNone/>
                      </a:pPr>
                      <a:r>
                        <a:rPr lang="en-US" sz="1600" b="1" dirty="0">
                          <a:solidFill>
                            <a:schemeClr val="tx2"/>
                          </a:solidFill>
                          <a:latin typeface="Courier New" pitchFamily="34" charset="0"/>
                          <a:ea typeface="Courier New" pitchFamily="34" charset="-122"/>
                          <a:cs typeface="Courier New" pitchFamily="34" charset="-120"/>
                        </a:rPr>
                        <a:t>Bước</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indent="0" marL="0">
                        <a:buNone/>
                      </a:pPr>
                      <a:r>
                        <a:rPr lang="en-US" sz="1600" b="1" dirty="0">
                          <a:solidFill>
                            <a:schemeClr val="tx2"/>
                          </a:solidFill>
                          <a:latin typeface="Courier New" pitchFamily="34" charset="0"/>
                          <a:ea typeface="Courier New" pitchFamily="34" charset="-122"/>
                          <a:cs typeface="Courier New" pitchFamily="34" charset="-120"/>
                        </a:rPr>
                        <a:t>a</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indent="0" marL="0">
                        <a:buNone/>
                      </a:pPr>
                      <a:r>
                        <a:rPr lang="en-US" sz="1600" b="1" dirty="0">
                          <a:solidFill>
                            <a:schemeClr val="tx2"/>
                          </a:solidFill>
                          <a:latin typeface="Courier New" pitchFamily="34" charset="0"/>
                          <a:ea typeface="Courier New" pitchFamily="34" charset="-122"/>
                          <a:cs typeface="Courier New" pitchFamily="34" charset="-120"/>
                        </a:rPr>
                        <a:t>b</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indent="0" marL="0">
                        <a:buNone/>
                      </a:pPr>
                      <a:r>
                        <a:rPr lang="en-US" sz="1600" b="1" dirty="0">
                          <a:solidFill>
                            <a:schemeClr val="tx2"/>
                          </a:solidFill>
                          <a:latin typeface="Courier New" pitchFamily="34" charset="0"/>
                          <a:ea typeface="Courier New" pitchFamily="34" charset="-122"/>
                          <a:cs typeface="Courier New" pitchFamily="34" charset="-120"/>
                        </a:rPr>
                        <a:t>a = b·q + r</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r>
              <a:tr h="530352">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1</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252</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105</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252 = 105·2 + 42</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30352">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2</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105</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42</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105 = 42·2 + 21</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30352">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3</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42</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21</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42 = 21·2 + 0</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30352">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21</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0</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600" dirty="0">
                          <a:solidFill>
                            <a:schemeClr val="tx1"/>
                          </a:solidFill>
                          <a:latin typeface="Courier New" pitchFamily="34" charset="0"/>
                          <a:ea typeface="Courier New" pitchFamily="34" charset="-122"/>
                          <a:cs typeface="Courier New" pitchFamily="34" charset="-120"/>
                        </a:rPr>
                        <a:t>b = 0 → UCLN = 21</a:t>
                      </a:r>
                      <a:endParaRPr lang="en-US" sz="16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bl>
          </a:graphicData>
        </a:graphic>
      </p:graphicFrame>
      <p:sp>
        <p:nvSpPr>
          <p:cNvPr id="4" name="code-bg-420"/>
          <p:cNvSpPr/>
          <p:nvPr/>
        </p:nvSpPr>
        <p:spPr>
          <a:xfrm>
            <a:off x="548640" y="4251960"/>
            <a:ext cx="5760720" cy="1920240"/>
          </a:xfrm>
          <a:prstGeom prst="roundRect">
            <a:avLst>
              <a:gd name="adj" fmla="val 4762"/>
            </a:avLst>
          </a:prstGeom>
          <a:solidFill>
            <a:schemeClr val="tx1"/>
          </a:solidFill>
          <a:ln w="12700">
            <a:solidFill>
              <a:schemeClr val="tx1"/>
            </a:solidFill>
            <a:prstDash val="solid"/>
          </a:ln>
        </p:spPr>
      </p:sp>
      <p:sp>
        <p:nvSpPr>
          <p:cNvPr id="5" name="code-421"/>
          <p:cNvSpPr txBox="1"/>
          <p:nvPr/>
        </p:nvSpPr>
        <p:spPr>
          <a:xfrm>
            <a:off x="777240" y="4416552"/>
            <a:ext cx="5303520" cy="1591056"/>
          </a:xfrm>
          <a:prstGeom prst="rect">
            <a:avLst/>
          </a:prstGeom>
          <a:noFill/>
          <a:ln/>
        </p:spPr>
        <p:txBody>
          <a:bodyPr wrap="square" lIns="0" tIns="0" rIns="0" bIns="0" rtlCol="0" anchor="t"/>
          <a:lstStyle/>
          <a:p>
            <a:pPr indent="0" marL="0">
              <a:lnSpc>
                <a:spcPct val="105000"/>
              </a:lnSpc>
              <a:buNone/>
            </a:pPr>
            <a:r>
              <a:rPr lang="en-US" sz="1300" dirty="0">
                <a:solidFill>
                  <a:schemeClr val="bg1"/>
                </a:solidFill>
                <a:latin typeface="Courier New" pitchFamily="34" charset="0"/>
                <a:ea typeface="Courier New" pitchFamily="34" charset="-122"/>
                <a:cs typeface="Courier New" pitchFamily="34" charset="-120"/>
              </a:rPr>
              <a:t>long long ucln(long long a, long long b) {</a:t>
            </a:r>
            <a:endParaRPr lang="en-US" sz="1300" dirty="0"/>
          </a:p>
          <a:p>
            <a:pPr indent="0" marL="0">
              <a:lnSpc>
                <a:spcPct val="105000"/>
              </a:lnSpc>
              <a:buNone/>
            </a:pPr>
            <a:r>
              <a:rPr lang="en-US" sz="1300" dirty="0">
                <a:solidFill>
                  <a:schemeClr val="bg1"/>
                </a:solidFill>
                <a:latin typeface="Courier New" pitchFamily="34" charset="0"/>
                <a:ea typeface="Courier New" pitchFamily="34" charset="-122"/>
                <a:cs typeface="Courier New" pitchFamily="34" charset="-120"/>
              </a:rPr>
              <a:t>  while (b != 0) {</a:t>
            </a:r>
            <a:endParaRPr lang="en-US" sz="1300" dirty="0"/>
          </a:p>
          <a:p>
            <a:pPr indent="0" marL="0">
              <a:lnSpc>
                <a:spcPct val="105000"/>
              </a:lnSpc>
              <a:buNone/>
            </a:pPr>
            <a:r>
              <a:rPr lang="en-US" sz="1300" dirty="0">
                <a:solidFill>
                  <a:schemeClr val="bg1"/>
                </a:solidFill>
                <a:latin typeface="Courier New" pitchFamily="34" charset="0"/>
                <a:ea typeface="Courier New" pitchFamily="34" charset="-122"/>
                <a:cs typeface="Courier New" pitchFamily="34" charset="-120"/>
              </a:rPr>
              <a:t>    long long r = a % b; a = b; b = r;</a:t>
            </a:r>
            <a:endParaRPr lang="en-US" sz="1300" dirty="0"/>
          </a:p>
          <a:p>
            <a:pPr indent="0" marL="0">
              <a:lnSpc>
                <a:spcPct val="105000"/>
              </a:lnSpc>
              <a:buNone/>
            </a:pPr>
            <a:r>
              <a:rPr lang="en-US" sz="1300" dirty="0">
                <a:solidFill>
                  <a:schemeClr val="bg1"/>
                </a:solidFill>
                <a:latin typeface="Courier New" pitchFamily="34" charset="0"/>
                <a:ea typeface="Courier New" pitchFamily="34" charset="-122"/>
                <a:cs typeface="Courier New" pitchFamily="34" charset="-120"/>
              </a:rPr>
              <a:t>  }</a:t>
            </a:r>
            <a:endParaRPr lang="en-US" sz="1300" dirty="0"/>
          </a:p>
          <a:p>
            <a:pPr indent="0" marL="0">
              <a:lnSpc>
                <a:spcPct val="105000"/>
              </a:lnSpc>
              <a:buNone/>
            </a:pPr>
            <a:r>
              <a:rPr lang="en-US" sz="1300" dirty="0">
                <a:solidFill>
                  <a:schemeClr val="bg1"/>
                </a:solidFill>
                <a:latin typeface="Courier New" pitchFamily="34" charset="0"/>
                <a:ea typeface="Courier New" pitchFamily="34" charset="-122"/>
                <a:cs typeface="Courier New" pitchFamily="34" charset="-120"/>
              </a:rPr>
              <a:t>  return a;</a:t>
            </a:r>
            <a:endParaRPr lang="en-US" sz="1300" dirty="0"/>
          </a:p>
          <a:p>
            <a:pPr indent="0" marL="0">
              <a:lnSpc>
                <a:spcPct val="105000"/>
              </a:lnSpc>
              <a:buNone/>
            </a:pPr>
            <a:r>
              <a:rPr lang="en-US" sz="1300" dirty="0">
                <a:solidFill>
                  <a:schemeClr val="bg1"/>
                </a:solidFill>
                <a:latin typeface="Courier New" pitchFamily="34" charset="0"/>
                <a:ea typeface="Courier New" pitchFamily="34" charset="-122"/>
                <a:cs typeface="Courier New" pitchFamily="34" charset="-120"/>
              </a:rPr>
              <a:t>}</a:t>
            </a:r>
            <a:endParaRPr lang="en-US" sz="1300" dirty="0"/>
          </a:p>
        </p:txBody>
      </p:sp>
      <p:sp>
        <p:nvSpPr>
          <p:cNvPr id="6" name="card-422"/>
          <p:cNvSpPr/>
          <p:nvPr/>
        </p:nvSpPr>
        <p:spPr>
          <a:xfrm>
            <a:off x="6629400" y="1463040"/>
            <a:ext cx="5029200" cy="4663440"/>
          </a:xfrm>
          <a:prstGeom prst="roundRect">
            <a:avLst>
              <a:gd name="adj" fmla="val 2353"/>
            </a:avLst>
          </a:prstGeom>
          <a:solidFill>
            <a:schemeClr val="bg2"/>
          </a:solidFill>
          <a:ln w="12700">
            <a:solidFill>
              <a:schemeClr val="bg2"/>
            </a:solidFill>
            <a:prstDash val="solid"/>
          </a:ln>
        </p:spPr>
      </p:sp>
      <p:sp>
        <p:nvSpPr>
          <p:cNvPr id="7" name="text-423"/>
          <p:cNvSpPr txBox="1"/>
          <p:nvPr/>
        </p:nvSpPr>
        <p:spPr>
          <a:xfrm>
            <a:off x="6903720" y="1645920"/>
            <a:ext cx="4480560" cy="365760"/>
          </a:xfrm>
          <a:prstGeom prst="rect">
            <a:avLst/>
          </a:prstGeom>
          <a:noFill/>
          <a:ln/>
        </p:spPr>
        <p:txBody>
          <a:bodyPr wrap="square" lIns="0" tIns="0" rIns="0" bIns="0" rtlCol="0" anchor="t"/>
          <a:lstStyle/>
          <a:p>
            <a:pPr indent="0" marL="0">
              <a:buNone/>
            </a:pPr>
            <a:r>
              <a:rPr lang="en-US" sz="1800" b="1" dirty="0">
                <a:solidFill>
                  <a:schemeClr val="tx2"/>
                </a:solidFill>
              </a:rPr>
              <a:t>Cần nhớ</a:t>
            </a:r>
            <a:endParaRPr lang="en-US" sz="1800" dirty="0"/>
          </a:p>
        </p:txBody>
      </p:sp>
      <p:sp>
        <p:nvSpPr>
          <p:cNvPr id="8" name="list-424"/>
          <p:cNvSpPr txBox="1"/>
          <p:nvPr/>
        </p:nvSpPr>
        <p:spPr>
          <a:xfrm>
            <a:off x="6903720" y="2148840"/>
            <a:ext cx="4526280" cy="3840480"/>
          </a:xfrm>
          <a:prstGeom prst="rect">
            <a:avLst/>
          </a:prstGeom>
          <a:noFill/>
          <a:ln/>
        </p:spPr>
        <p:txBody>
          <a:bodyPr wrap="square" lIns="0" tIns="0" rIns="0" bIns="0" rtlCol="0" anchor="t"/>
          <a:lstStyle/>
          <a:p>
            <a:pPr indent="0" marL="0">
              <a:spcAft>
                <a:spcPts val="800"/>
              </a:spcAft>
              <a:buNone/>
            </a:pPr>
            <a:r>
              <a:rPr lang="en-US" sz="1600" b="1" dirty="0">
                <a:solidFill>
                  <a:schemeClr val="tx1"/>
                </a:solidFill>
              </a:rPr>
              <a:t>gcd · lcm = a · b</a:t>
            </a:r>
            <a:endParaRPr lang="en-US" sz="1600" dirty="0"/>
          </a:p>
          <a:p>
            <a:pPr indent="0" marL="0">
              <a:spcAft>
                <a:spcPts val="800"/>
              </a:spcAft>
              <a:buNone/>
            </a:pPr>
            <a:r>
              <a:rPr lang="en-US" sz="1600" b="1" dirty="0">
                <a:solidFill>
                  <a:schemeClr val="tx1"/>
                </a:solidFill>
              </a:rPr>
              <a:t>BCNN không tràn: </a:t>
            </a:r>
            <a:pPr indent="0" marL="0">
              <a:spcAft>
                <a:spcPts val="800"/>
              </a:spcAft>
              <a:buNone/>
            </a:pPr>
            <a:r>
              <a:rPr lang="en-US" sz="1600" dirty="0">
                <a:solidFill>
                  <a:schemeClr val="tx1"/>
                </a:solidFill>
              </a:rPr>
              <a:t>a / gcd(a, b) * b — chia trước, nhân sau</a:t>
            </a:r>
            <a:endParaRPr lang="en-US" sz="1600" dirty="0"/>
          </a:p>
          <a:p>
            <a:pPr indent="0" marL="0">
              <a:spcAft>
                <a:spcPts val="800"/>
              </a:spcAft>
              <a:buNone/>
            </a:pPr>
            <a:r>
              <a:rPr lang="en-US" sz="1600" b="1" dirty="0">
                <a:solidFill>
                  <a:schemeClr val="tx1"/>
                </a:solidFill>
              </a:rPr>
              <a:t>Dãy số: </a:t>
            </a:r>
            <a:pPr indent="0" marL="0">
              <a:spcAft>
                <a:spcPts val="800"/>
              </a:spcAft>
              <a:buNone/>
            </a:pPr>
            <a:r>
              <a:rPr lang="en-US" sz="1600" dirty="0">
                <a:solidFill>
                  <a:schemeClr val="tx1"/>
                </a:solidFill>
              </a:rPr>
              <a:t>gcd(a, b, c) = gcd(gcd(a, b), c)</a:t>
            </a:r>
            <a:endParaRPr lang="en-US" sz="1600" dirty="0"/>
          </a:p>
          <a:p>
            <a:pPr indent="0" marL="0">
              <a:spcAft>
                <a:spcPts val="800"/>
              </a:spcAft>
              <a:buNone/>
            </a:pPr>
            <a:r>
              <a:rPr lang="en-US" sz="1600" b="1" dirty="0">
                <a:solidFill>
                  <a:schemeClr val="tx1"/>
                </a:solidFill>
              </a:rPr>
              <a:t>Rút gọn phân số: </a:t>
            </a:r>
            <a:pPr indent="0" marL="0">
              <a:spcAft>
                <a:spcPts val="800"/>
              </a:spcAft>
              <a:buNone/>
            </a:pPr>
            <a:r>
              <a:rPr lang="en-US" sz="1600" dirty="0">
                <a:solidFill>
                  <a:schemeClr val="tx1"/>
                </a:solidFill>
              </a:rPr>
              <a:t>chia tử và mẫu cho gcd</a:t>
            </a:r>
            <a:endParaRPr lang="en-US" sz="1600" dirty="0"/>
          </a:p>
          <a:p>
            <a:pPr indent="0" marL="0">
              <a:spcAft>
                <a:spcPts val="800"/>
              </a:spcAft>
              <a:buNone/>
            </a:pPr>
            <a:r>
              <a:rPr lang="en-US" sz="1600" b="1" dirty="0">
                <a:solidFill>
                  <a:schemeClr val="tx1"/>
                </a:solidFill>
              </a:rPr>
              <a:t>Có sẵn: </a:t>
            </a:r>
            <a:pPr indent="0" marL="0">
              <a:spcAft>
                <a:spcPts val="800"/>
              </a:spcAft>
              <a:buNone/>
            </a:pPr>
            <a:r>
              <a:rPr lang="en-US" sz="1600" dirty="0">
                <a:solidFill>
                  <a:schemeClr val="tx1"/>
                </a:solidFill>
              </a:rPr>
              <a:t>__gcd(a, b), hoặc gcd, lcm (C++17)</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Lũy thừa nhanh: 3¹³ chỉ cần 4 vòng lặp</a:t>
            </a:r>
            <a:endParaRPr lang="en-US" sz="3400" dirty="0"/>
          </a:p>
        </p:txBody>
      </p:sp>
      <p:sp>
        <p:nvSpPr>
          <p:cNvPr id="3" name="text-425"/>
          <p:cNvSpPr txBox="1"/>
          <p:nvPr/>
        </p:nvSpPr>
        <p:spPr>
          <a:xfrm>
            <a:off x="548640" y="1371600"/>
            <a:ext cx="10972800" cy="502920"/>
          </a:xfrm>
          <a:prstGeom prst="rect">
            <a:avLst/>
          </a:prstGeom>
          <a:noFill/>
          <a:ln/>
        </p:spPr>
        <p:txBody>
          <a:bodyPr wrap="square" lIns="0" tIns="0" rIns="0" bIns="0" rtlCol="0" anchor="t"/>
          <a:lstStyle/>
          <a:p>
            <a:pPr indent="0" marL="0">
              <a:buNone/>
            </a:pPr>
            <a:r>
              <a:rPr lang="en-US" sz="2200" b="1" dirty="0">
                <a:solidFill>
                  <a:schemeClr val="tx2"/>
                </a:solidFill>
                <a:latin typeface="Courier New" pitchFamily="34" charset="0"/>
                <a:ea typeface="Courier New" pitchFamily="34" charset="-122"/>
                <a:cs typeface="Courier New" pitchFamily="34" charset="-120"/>
              </a:rPr>
              <a:t>13 = 1101₂ = 8 + 4 + 1   →   3¹³ = 3⁸ · 3⁴ · 3¹</a:t>
            </a:r>
            <a:endParaRPr lang="en-US" sz="2200" dirty="0"/>
          </a:p>
        </p:txBody>
      </p:sp>
      <p:graphicFrame>
        <p:nvGraphicFramePr>
          <p:cNvPr id="23" name="table-426"/>
          <p:cNvGraphicFramePr>
            <a:graphicFrameLocks noGrp="1"/>
          </p:cNvGraphicFramePr>
          <p:nvPr>
            <p:extLst>
              <p:ext uri="{D42A27DB-BD31-4B8C-83A1-F6EECF244321}">
                <p14:modId xmlns:p14="http://schemas.microsoft.com/office/powerpoint/2010/main" val="1579011935"/>
              </p:ext>
            </p:extLst>
          </p:nvPr>
        </p:nvGraphicFramePr>
        <p:xfrm>
          <a:off x="548640" y="2103120"/>
          <a:ext cx="6309360" cy="914400"/>
        </p:xfrm>
        <a:graphic>
          <a:graphicData uri="http://schemas.openxmlformats.org/drawingml/2006/table">
            <a:tbl>
              <a:tblPr/>
              <a:tblGrid>
                <a:gridCol w="822960"/>
                <a:gridCol w="1417320"/>
                <a:gridCol w="1051560"/>
                <a:gridCol w="1188720"/>
                <a:gridCol w="1828800"/>
              </a:tblGrid>
              <a:tr h="502920">
                <a:tc>
                  <a:txBody>
                    <a:bodyPr/>
                    <a:lstStyle/>
                    <a:p>
                      <a:pPr algn="ctr" indent="0" marL="0">
                        <a:buNone/>
                      </a:pPr>
                      <a:r>
                        <a:rPr lang="en-US" sz="1400" b="1" dirty="0">
                          <a:solidFill>
                            <a:schemeClr val="tx2"/>
                          </a:solidFill>
                          <a:latin typeface="Courier New" pitchFamily="34" charset="0"/>
                          <a:ea typeface="Courier New" pitchFamily="34" charset="-122"/>
                          <a:cs typeface="Courier New" pitchFamily="34" charset="-120"/>
                        </a:rPr>
                        <a:t>Vòng</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algn="ctr" indent="0" marL="0">
                        <a:buNone/>
                      </a:pPr>
                      <a:r>
                        <a:rPr lang="en-US" sz="1400" b="1" dirty="0">
                          <a:solidFill>
                            <a:schemeClr val="tx2"/>
                          </a:solidFill>
                          <a:latin typeface="Courier New" pitchFamily="34" charset="0"/>
                          <a:ea typeface="Courier New" pitchFamily="34" charset="-122"/>
                          <a:cs typeface="Courier New" pitchFamily="34" charset="-120"/>
                        </a:rPr>
                        <a:t>b (nhị phân)</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algn="ctr" indent="0" marL="0">
                        <a:buNone/>
                      </a:pPr>
                      <a:r>
                        <a:rPr lang="en-US" sz="1400" b="1" dirty="0">
                          <a:solidFill>
                            <a:schemeClr val="tx2"/>
                          </a:solidFill>
                          <a:latin typeface="Courier New" pitchFamily="34" charset="0"/>
                          <a:ea typeface="Courier New" pitchFamily="34" charset="-122"/>
                          <a:cs typeface="Courier New" pitchFamily="34" charset="-120"/>
                        </a:rPr>
                        <a:t>bit cuối</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algn="ctr" indent="0" marL="0">
                        <a:buNone/>
                      </a:pPr>
                      <a:r>
                        <a:rPr lang="en-US" sz="1400" b="1" dirty="0">
                          <a:solidFill>
                            <a:schemeClr val="tx2"/>
                          </a:solidFill>
                          <a:latin typeface="Courier New" pitchFamily="34" charset="0"/>
                          <a:ea typeface="Courier New" pitchFamily="34" charset="-122"/>
                          <a:cs typeface="Courier New" pitchFamily="34" charset="-120"/>
                        </a:rPr>
                        <a:t>a hiện tại</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algn="ctr" indent="0" marL="0">
                        <a:buNone/>
                      </a:pPr>
                      <a:r>
                        <a:rPr lang="en-US" sz="1400" b="1" dirty="0">
                          <a:solidFill>
                            <a:schemeClr val="tx2"/>
                          </a:solidFill>
                          <a:latin typeface="Courier New" pitchFamily="34" charset="0"/>
                          <a:ea typeface="Courier New" pitchFamily="34" charset="-122"/>
                          <a:cs typeface="Courier New" pitchFamily="34" charset="-120"/>
                        </a:rPr>
                        <a:t>kq</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r>
              <a:tr h="502920">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1101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3</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 × 3 = 3</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02920">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2</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110</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0</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9</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3</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02920">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3</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81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3×81 = 243</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502920">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4</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6561</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algn="ctr" indent="0" marL="0">
                        <a:buNone/>
                      </a:pPr>
                      <a:r>
                        <a:rPr lang="en-US" sz="1400" dirty="0">
                          <a:solidFill>
                            <a:schemeClr val="tx1"/>
                          </a:solidFill>
                          <a:latin typeface="Courier New" pitchFamily="34" charset="0"/>
                          <a:ea typeface="Courier New" pitchFamily="34" charset="-122"/>
                          <a:cs typeface="Courier New" pitchFamily="34" charset="-120"/>
                        </a:rPr>
                        <a:t>→ 1594323</a:t>
                      </a:r>
                      <a:endParaRPr lang="en-US" sz="1400" dirty="0">
                        <a:latin typeface="Courier New" charset="0"/>
                        <a:ea typeface="Courier New" charset="0"/>
                        <a:cs typeface="Courier New" charset="0"/>
                      </a:endParaRPr>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bl>
          </a:graphicData>
        </a:graphic>
      </p:graphicFrame>
      <p:sp>
        <p:nvSpPr>
          <p:cNvPr id="5" name="code-bg-427"/>
          <p:cNvSpPr/>
          <p:nvPr/>
        </p:nvSpPr>
        <p:spPr>
          <a:xfrm>
            <a:off x="7178040" y="2103120"/>
            <a:ext cx="4480560" cy="3154680"/>
          </a:xfrm>
          <a:prstGeom prst="roundRect">
            <a:avLst>
              <a:gd name="adj" fmla="val 2899"/>
            </a:avLst>
          </a:prstGeom>
          <a:solidFill>
            <a:schemeClr val="tx1"/>
          </a:solidFill>
          <a:ln w="12700">
            <a:solidFill>
              <a:schemeClr val="tx1"/>
            </a:solidFill>
            <a:prstDash val="solid"/>
          </a:ln>
        </p:spPr>
      </p:sp>
      <p:sp>
        <p:nvSpPr>
          <p:cNvPr id="6" name="code-428"/>
          <p:cNvSpPr txBox="1"/>
          <p:nvPr/>
        </p:nvSpPr>
        <p:spPr>
          <a:xfrm>
            <a:off x="7406640" y="2267712"/>
            <a:ext cx="4023360" cy="2825496"/>
          </a:xfrm>
          <a:prstGeom prst="rect">
            <a:avLst/>
          </a:prstGeom>
          <a:noFill/>
          <a:ln/>
        </p:spPr>
        <p:txBody>
          <a:bodyPr wrap="square" lIns="0" tIns="0" rIns="0" bIns="0" rtlCol="0" anchor="t"/>
          <a:lstStyle/>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long long kq = 1;</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a %= m;</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while (b &gt; 0) {</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if (b &amp; 1) kq = kq*a % m;</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a = a * a % m;</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  b &gt;&gt;= 1;</a:t>
            </a:r>
            <a:endParaRPr lang="en-US" sz="1400" dirty="0"/>
          </a:p>
          <a:p>
            <a:pPr indent="0" marL="0">
              <a:lnSpc>
                <a:spcPct val="105000"/>
              </a:lnSpc>
              <a:buNone/>
            </a:pPr>
            <a:r>
              <a:rPr lang="en-US" sz="1400" dirty="0">
                <a:solidFill>
                  <a:schemeClr val="bg1"/>
                </a:solidFill>
                <a:latin typeface="Courier New" pitchFamily="34" charset="0"/>
                <a:ea typeface="Courier New" pitchFamily="34" charset="-122"/>
                <a:cs typeface="Courier New" pitchFamily="34" charset="-120"/>
              </a:rPr>
              <a:t>}</a:t>
            </a:r>
            <a:endParaRPr lang="en-US" sz="1400" dirty="0"/>
          </a:p>
        </p:txBody>
      </p:sp>
      <p:sp>
        <p:nvSpPr>
          <p:cNvPr id="7" name="card-429"/>
          <p:cNvSpPr/>
          <p:nvPr/>
        </p:nvSpPr>
        <p:spPr>
          <a:xfrm>
            <a:off x="548640" y="4937760"/>
            <a:ext cx="6309360" cy="1188720"/>
          </a:xfrm>
          <a:prstGeom prst="roundRect">
            <a:avLst>
              <a:gd name="adj" fmla="val 9231"/>
            </a:avLst>
          </a:prstGeom>
          <a:solidFill>
            <a:schemeClr val="bg2"/>
          </a:solidFill>
          <a:ln w="12700">
            <a:solidFill>
              <a:schemeClr val="bg2"/>
            </a:solidFill>
            <a:prstDash val="solid"/>
          </a:ln>
        </p:spPr>
      </p:sp>
      <p:sp>
        <p:nvSpPr>
          <p:cNvPr id="8" name="text-430"/>
          <p:cNvSpPr txBox="1"/>
          <p:nvPr/>
        </p:nvSpPr>
        <p:spPr>
          <a:xfrm>
            <a:off x="822960" y="4937760"/>
            <a:ext cx="5852160" cy="1188720"/>
          </a:xfrm>
          <a:prstGeom prst="rect">
            <a:avLst/>
          </a:prstGeom>
          <a:noFill/>
          <a:ln/>
        </p:spPr>
        <p:txBody>
          <a:bodyPr wrap="square" lIns="0" tIns="0" rIns="0" bIns="0" rtlCol="0" anchor="ctr"/>
          <a:lstStyle/>
          <a:p>
            <a:pPr indent="0" marL="0">
              <a:buNone/>
            </a:pPr>
            <a:r>
              <a:rPr lang="en-US" sz="1700" b="1" dirty="0">
                <a:solidFill>
                  <a:schemeClr val="accent3"/>
                </a:solidFill>
              </a:rPr>
              <a:t>b = 10¹⁸ → chỉ khoảng 60 vòng lặp thay vì 10¹⁸ lần nhân</a:t>
            </a:r>
            <a:endParaRPr lang="en-US" sz="1700" dirty="0"/>
          </a:p>
        </p:txBody>
      </p:sp>
      <p:sp>
        <p:nvSpPr>
          <p:cNvPr id="9" name="text-431"/>
          <p:cNvSpPr txBox="1"/>
          <p:nvPr/>
        </p:nvSpPr>
        <p:spPr>
          <a:xfrm>
            <a:off x="7178040" y="5440680"/>
            <a:ext cx="4480560" cy="640080"/>
          </a:xfrm>
          <a:prstGeom prst="rect">
            <a:avLst/>
          </a:prstGeom>
          <a:noFill/>
          <a:ln/>
        </p:spPr>
        <p:txBody>
          <a:bodyPr wrap="square" lIns="0" tIns="0" rIns="0" bIns="0" rtlCol="0" anchor="t"/>
          <a:lstStyle/>
          <a:p>
            <a:pPr indent="0" marL="0">
              <a:buNone/>
            </a:pPr>
            <a:r>
              <a:rPr lang="en-US" sz="1500" b="1" dirty="0">
                <a:solidFill>
                  <a:schemeClr val="accent4"/>
                </a:solidFill>
              </a:rPr>
              <a:t>Nhớ a %= m trước, nếu không a * a sẽ tràn!</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Công thức ăn điểm: biến vòng lặp thành O(1)</a:t>
            </a:r>
            <a:endParaRPr lang="en-US" sz="3400" dirty="0"/>
          </a:p>
        </p:txBody>
      </p:sp>
      <p:graphicFrame>
        <p:nvGraphicFramePr>
          <p:cNvPr id="24" name="table-432"/>
          <p:cNvGraphicFramePr>
            <a:graphicFrameLocks noGrp="1"/>
          </p:cNvGraphicFramePr>
          <p:nvPr>
            <p:extLst>
              <p:ext uri="{D42A27DB-BD31-4B8C-83A1-F6EECF244321}">
                <p14:modId xmlns:p14="http://schemas.microsoft.com/office/powerpoint/2010/main" val="1579011935"/>
              </p:ext>
            </p:extLst>
          </p:nvPr>
        </p:nvGraphicFramePr>
        <p:xfrm>
          <a:off x="548640" y="1463040"/>
          <a:ext cx="11109960" cy="914400"/>
        </p:xfrm>
        <a:graphic>
          <a:graphicData uri="http://schemas.openxmlformats.org/drawingml/2006/table">
            <a:tbl>
              <a:tblPr/>
              <a:tblGrid>
                <a:gridCol w="3566160"/>
                <a:gridCol w="3794760"/>
                <a:gridCol w="3749040"/>
              </a:tblGrid>
              <a:tr h="640080">
                <a:tc>
                  <a:txBody>
                    <a:bodyPr/>
                    <a:lstStyle/>
                    <a:p>
                      <a:pPr indent="0" marL="0">
                        <a:buNone/>
                      </a:pPr>
                      <a:r>
                        <a:rPr lang="en-US" sz="1700" b="1" dirty="0">
                          <a:solidFill>
                            <a:schemeClr val="tx2"/>
                          </a:solidFill>
                        </a:rPr>
                        <a:t>Bài toán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indent="0" marL="0">
                        <a:buNone/>
                      </a:pPr>
                      <a:r>
                        <a:rPr lang="en-US" sz="1700" b="1" dirty="0">
                          <a:solidFill>
                            <a:schemeClr val="tx2"/>
                          </a:solidFill>
                        </a:rPr>
                        <a:t>Công thức</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c>
                  <a:txBody>
                    <a:bodyPr/>
                    <a:lstStyle/>
                    <a:p>
                      <a:pPr indent="0" marL="0">
                        <a:buNone/>
                      </a:pPr>
                      <a:r>
                        <a:rPr lang="en-US" sz="1700" b="1" dirty="0">
                          <a:solidFill>
                            <a:schemeClr val="tx2"/>
                          </a:solidFill>
                        </a:rPr>
                        <a:t>Ví dụ</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solidFill>
                      <a:schemeClr val="bg2"/>
                    </a:solidFill>
                  </a:tcPr>
                </a:tc>
              </a:tr>
              <a:tr h="640080">
                <a:tc>
                  <a:txBody>
                    <a:bodyPr/>
                    <a:lstStyle/>
                    <a:p>
                      <a:pPr indent="0" marL="0">
                        <a:buNone/>
                      </a:pPr>
                      <a:r>
                        <a:rPr lang="en-US" sz="1700" dirty="0">
                          <a:solidFill>
                            <a:schemeClr val="tx1"/>
                          </a:solidFill>
                        </a:rPr>
                        <a:t>1 + 2 + … + 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n(n+1)/2</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n = 2026 → 2 053 351</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640080">
                <a:tc>
                  <a:txBody>
                    <a:bodyPr/>
                    <a:lstStyle/>
                    <a:p>
                      <a:pPr indent="0" marL="0">
                        <a:buNone/>
                      </a:pPr>
                      <a:r>
                        <a:rPr lang="en-US" sz="1700" dirty="0">
                          <a:solidFill>
                            <a:schemeClr val="tx1"/>
                          </a:solidFill>
                        </a:rPr>
                        <a:t>Bội của k trong [a, b]</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b/k − (a−1)/k</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k = 7, [10, 100] → 13</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640080">
                <a:tc>
                  <a:txBody>
                    <a:bodyPr/>
                    <a:lstStyle/>
                    <a:p>
                      <a:pPr indent="0" marL="0">
                        <a:buNone/>
                      </a:pPr>
                      <a:r>
                        <a:rPr lang="en-US" sz="1700" dirty="0">
                          <a:solidFill>
                            <a:schemeClr val="tx1"/>
                          </a:solidFill>
                        </a:rPr>
                        <a:t>Số chính phương trong [a, b]</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⌊√b⌋ − ⌊√(a−1)⌋</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[10, 200] → 14 − 3 = 11</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640080">
                <a:tc>
                  <a:txBody>
                    <a:bodyPr/>
                    <a:lstStyle/>
                    <a:p>
                      <a:pPr indent="0" marL="0">
                        <a:buNone/>
                      </a:pPr>
                      <a:r>
                        <a:rPr lang="en-US" sz="1700" dirty="0">
                          <a:solidFill>
                            <a:schemeClr val="tx1"/>
                          </a:solidFill>
                        </a:rPr>
                        <a:t>Số mũ của p trong 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n/p + n/p² + n/p³ + …</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p = 2, n = 20 → 18</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r h="640080">
                <a:tc>
                  <a:txBody>
                    <a:bodyPr/>
                    <a:lstStyle/>
                    <a:p>
                      <a:pPr indent="0" marL="0">
                        <a:buNone/>
                      </a:pPr>
                      <a:r>
                        <a:rPr lang="en-US" sz="1700" dirty="0">
                          <a:solidFill>
                            <a:schemeClr val="tx1"/>
                          </a:solidFill>
                        </a:rPr>
                        <a:t>Số 0 tận cùng của 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số mũ của 5 trong n!</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c>
                  <a:txBody>
                    <a:bodyPr/>
                    <a:lstStyle/>
                    <a:p>
                      <a:pPr indent="0" marL="0">
                        <a:buNone/>
                      </a:pPr>
                      <a:r>
                        <a:rPr lang="en-US" sz="1700" dirty="0">
                          <a:solidFill>
                            <a:schemeClr val="tx1"/>
                          </a:solidFill>
                        </a:rPr>
                        <a:t>100! → 20 + 4 = 24</a:t>
                      </a:r>
                      <a:endParaRPr lang="en-US" sz="1700" dirty="0"/>
                    </a:p>
                  </a:txBody>
                  <a:tcPr marL="91440" marR="91440" marT="36576" marB="36576" anchor="ctr">
                    <a:lnL w="9525" cap="flat" cmpd="sng" algn="ctr">
                      <a:solidFill>
                        <a:srgbClr val="D6CFC7"/>
                      </a:solidFill>
                      <a:prstDash val="solid"/>
                      <a:round/>
                      <a:headEnd type="none" w="med" len="med"/>
                      <a:tailEnd type="none" w="med" len="med"/>
                    </a:lnL>
                    <a:lnR w="9525" cap="flat" cmpd="sng" algn="ctr">
                      <a:solidFill>
                        <a:srgbClr val="D6CFC7"/>
                      </a:solidFill>
                      <a:prstDash val="solid"/>
                      <a:round/>
                      <a:headEnd type="none" w="med" len="med"/>
                      <a:tailEnd type="none" w="med" len="med"/>
                    </a:lnR>
                    <a:lnT w="9525" cap="flat" cmpd="sng" algn="ctr">
                      <a:solidFill>
                        <a:srgbClr val="D6CFC7"/>
                      </a:solidFill>
                      <a:prstDash val="solid"/>
                      <a:round/>
                      <a:headEnd type="none" w="med" len="med"/>
                      <a:tailEnd type="none" w="med" len="med"/>
                    </a:lnT>
                    <a:lnB w="9525" cap="flat" cmpd="sng" algn="ctr">
                      <a:solidFill>
                        <a:srgbClr val="D6CFC7"/>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Dò bẫy trước khi nộp bài</a:t>
            </a:r>
            <a:endParaRPr lang="en-US" sz="3400" dirty="0"/>
          </a:p>
        </p:txBody>
      </p:sp>
      <p:sp>
        <p:nvSpPr>
          <p:cNvPr id="3" name="card-433"/>
          <p:cNvSpPr/>
          <p:nvPr/>
        </p:nvSpPr>
        <p:spPr>
          <a:xfrm>
            <a:off x="548640" y="1463040"/>
            <a:ext cx="5440680" cy="1371600"/>
          </a:xfrm>
          <a:prstGeom prst="roundRect">
            <a:avLst>
              <a:gd name="adj" fmla="val 8000"/>
            </a:avLst>
          </a:prstGeom>
          <a:solidFill>
            <a:schemeClr val="bg2"/>
          </a:solidFill>
          <a:ln w="12700">
            <a:solidFill>
              <a:schemeClr val="bg2"/>
            </a:solidFill>
            <a:prstDash val="solid"/>
          </a:ln>
        </p:spPr>
      </p:sp>
      <p:sp>
        <p:nvSpPr>
          <p:cNvPr id="4" name="badge-434"/>
          <p:cNvSpPr/>
          <p:nvPr/>
        </p:nvSpPr>
        <p:spPr>
          <a:xfrm>
            <a:off x="777240" y="1737360"/>
            <a:ext cx="822960" cy="822960"/>
          </a:xfrm>
          <a:prstGeom prst="ellipse">
            <a:avLst/>
          </a:prstGeom>
          <a:solidFill>
            <a:schemeClr val="accent4"/>
          </a:solidFill>
          <a:ln w="12700">
            <a:solidFill>
              <a:schemeClr val="accent4"/>
            </a:solidFill>
            <a:prstDash val="solid"/>
          </a:ln>
        </p:spPr>
      </p:sp>
      <p:sp>
        <p:nvSpPr>
          <p:cNvPr id="5" name="badge-text-435"/>
          <p:cNvSpPr txBox="1"/>
          <p:nvPr/>
        </p:nvSpPr>
        <p:spPr>
          <a:xfrm>
            <a:off x="777240" y="1737360"/>
            <a:ext cx="822960" cy="822960"/>
          </a:xfrm>
          <a:prstGeom prst="rect">
            <a:avLst/>
          </a:prstGeom>
          <a:noFill/>
          <a:ln/>
        </p:spPr>
        <p:txBody>
          <a:bodyPr wrap="square" lIns="0" tIns="0" rIns="0" bIns="0" rtlCol="0" anchor="ctr"/>
          <a:lstStyle/>
          <a:p>
            <a:pPr algn="ctr" indent="0" marL="0">
              <a:buNone/>
            </a:pPr>
            <a:r>
              <a:rPr lang="en-US" sz="1600" b="1" dirty="0">
                <a:solidFill>
                  <a:schemeClr val="bg1"/>
                </a:solidFill>
                <a:latin typeface="Courier New" pitchFamily="34" charset="0"/>
                <a:ea typeface="Courier New" pitchFamily="34" charset="-122"/>
                <a:cs typeface="Courier New" pitchFamily="34" charset="-120"/>
              </a:rPr>
              <a:t>LL</a:t>
            </a:r>
            <a:endParaRPr lang="en-US" sz="1600" dirty="0"/>
          </a:p>
        </p:txBody>
      </p:sp>
      <p:sp>
        <p:nvSpPr>
          <p:cNvPr id="6" name="text-436"/>
          <p:cNvSpPr txBox="1"/>
          <p:nvPr/>
        </p:nvSpPr>
        <p:spPr>
          <a:xfrm>
            <a:off x="1828800" y="1664208"/>
            <a:ext cx="3977640" cy="411480"/>
          </a:xfrm>
          <a:prstGeom prst="rect">
            <a:avLst/>
          </a:prstGeom>
          <a:noFill/>
          <a:ln/>
        </p:spPr>
        <p:txBody>
          <a:bodyPr wrap="square" lIns="0" tIns="0" rIns="0" bIns="0" rtlCol="0" anchor="t"/>
          <a:lstStyle/>
          <a:p>
            <a:pPr indent="0" marL="0">
              <a:buNone/>
            </a:pPr>
            <a:r>
              <a:rPr lang="en-US" sz="1800" b="1" dirty="0">
                <a:solidFill>
                  <a:schemeClr val="tx1"/>
                </a:solidFill>
              </a:rPr>
              <a:t>Tràn số</a:t>
            </a:r>
            <a:endParaRPr lang="en-US" sz="1800" dirty="0"/>
          </a:p>
        </p:txBody>
      </p:sp>
      <p:sp>
        <p:nvSpPr>
          <p:cNvPr id="7" name="text-437"/>
          <p:cNvSpPr txBox="1"/>
          <p:nvPr/>
        </p:nvSpPr>
        <p:spPr>
          <a:xfrm>
            <a:off x="1828800" y="2121408"/>
            <a:ext cx="3977640" cy="548640"/>
          </a:xfrm>
          <a:prstGeom prst="rect">
            <a:avLst/>
          </a:prstGeom>
          <a:noFill/>
          <a:ln/>
        </p:spPr>
        <p:txBody>
          <a:bodyPr wrap="square" lIns="0" tIns="0" rIns="0" bIns="0" rtlCol="0" anchor="t"/>
          <a:lstStyle/>
          <a:p>
            <a:pPr indent="0" marL="0">
              <a:buNone/>
            </a:pPr>
            <a:r>
              <a:rPr lang="en-US" sz="1500" dirty="0">
                <a:solidFill>
                  <a:schemeClr val="tx2"/>
                </a:solidFill>
              </a:rPr>
              <a:t>Dùng long long, mẹo 1LL *, chia trước nhân sau</a:t>
            </a:r>
            <a:endParaRPr lang="en-US" sz="1500" dirty="0"/>
          </a:p>
        </p:txBody>
      </p:sp>
      <p:sp>
        <p:nvSpPr>
          <p:cNvPr id="8" name="card-438"/>
          <p:cNvSpPr/>
          <p:nvPr/>
        </p:nvSpPr>
        <p:spPr>
          <a:xfrm>
            <a:off x="6217920" y="1463040"/>
            <a:ext cx="5440680" cy="1371600"/>
          </a:xfrm>
          <a:prstGeom prst="roundRect">
            <a:avLst>
              <a:gd name="adj" fmla="val 8000"/>
            </a:avLst>
          </a:prstGeom>
          <a:solidFill>
            <a:schemeClr val="bg2"/>
          </a:solidFill>
          <a:ln w="12700">
            <a:solidFill>
              <a:schemeClr val="bg2"/>
            </a:solidFill>
            <a:prstDash val="solid"/>
          </a:ln>
        </p:spPr>
      </p:sp>
      <p:sp>
        <p:nvSpPr>
          <p:cNvPr id="9" name="badge-439"/>
          <p:cNvSpPr/>
          <p:nvPr/>
        </p:nvSpPr>
        <p:spPr>
          <a:xfrm>
            <a:off x="6446520" y="1737360"/>
            <a:ext cx="822960" cy="822960"/>
          </a:xfrm>
          <a:prstGeom prst="ellipse">
            <a:avLst/>
          </a:prstGeom>
          <a:solidFill>
            <a:schemeClr val="accent4"/>
          </a:solidFill>
          <a:ln w="12700">
            <a:solidFill>
              <a:schemeClr val="accent4"/>
            </a:solidFill>
            <a:prstDash val="solid"/>
          </a:ln>
        </p:spPr>
      </p:sp>
      <p:sp>
        <p:nvSpPr>
          <p:cNvPr id="10" name="badge-text-440"/>
          <p:cNvSpPr txBox="1"/>
          <p:nvPr/>
        </p:nvSpPr>
        <p:spPr>
          <a:xfrm>
            <a:off x="6446520" y="1737360"/>
            <a:ext cx="822960" cy="822960"/>
          </a:xfrm>
          <a:prstGeom prst="rect">
            <a:avLst/>
          </a:prstGeom>
          <a:noFill/>
          <a:ln/>
        </p:spPr>
        <p:txBody>
          <a:bodyPr wrap="square" lIns="0" tIns="0" rIns="0" bIns="0" rtlCol="0" anchor="ctr"/>
          <a:lstStyle/>
          <a:p>
            <a:pPr algn="ctr" indent="0" marL="0">
              <a:buNone/>
            </a:pPr>
            <a:r>
              <a:rPr lang="en-US" sz="1300" b="1" dirty="0">
                <a:solidFill>
                  <a:schemeClr val="bg1"/>
                </a:solidFill>
                <a:latin typeface="Courier New" pitchFamily="34" charset="0"/>
                <a:ea typeface="Courier New" pitchFamily="34" charset="-122"/>
                <a:cs typeface="Courier New" pitchFamily="34" charset="-120"/>
              </a:rPr>
              <a:t>0·1</a:t>
            </a:r>
            <a:endParaRPr lang="en-US" sz="1300" dirty="0"/>
          </a:p>
        </p:txBody>
      </p:sp>
      <p:sp>
        <p:nvSpPr>
          <p:cNvPr id="11" name="text-441"/>
          <p:cNvSpPr txBox="1"/>
          <p:nvPr/>
        </p:nvSpPr>
        <p:spPr>
          <a:xfrm>
            <a:off x="7498080" y="1664208"/>
            <a:ext cx="3977640" cy="411480"/>
          </a:xfrm>
          <a:prstGeom prst="rect">
            <a:avLst/>
          </a:prstGeom>
          <a:noFill/>
          <a:ln/>
        </p:spPr>
        <p:txBody>
          <a:bodyPr wrap="square" lIns="0" tIns="0" rIns="0" bIns="0" rtlCol="0" anchor="t"/>
          <a:lstStyle/>
          <a:p>
            <a:pPr indent="0" marL="0">
              <a:buNone/>
            </a:pPr>
            <a:r>
              <a:rPr lang="en-US" sz="1800" b="1" dirty="0">
                <a:solidFill>
                  <a:schemeClr val="tx1"/>
                </a:solidFill>
              </a:rPr>
              <a:t>Trường hợp biên</a:t>
            </a:r>
            <a:endParaRPr lang="en-US" sz="1800" dirty="0"/>
          </a:p>
        </p:txBody>
      </p:sp>
      <p:sp>
        <p:nvSpPr>
          <p:cNvPr id="12" name="text-442"/>
          <p:cNvSpPr txBox="1"/>
          <p:nvPr/>
        </p:nvSpPr>
        <p:spPr>
          <a:xfrm>
            <a:off x="7498080" y="2121408"/>
            <a:ext cx="3977640" cy="548640"/>
          </a:xfrm>
          <a:prstGeom prst="rect">
            <a:avLst/>
          </a:prstGeom>
          <a:noFill/>
          <a:ln/>
        </p:spPr>
        <p:txBody>
          <a:bodyPr wrap="square" lIns="0" tIns="0" rIns="0" bIns="0" rtlCol="0" anchor="t"/>
          <a:lstStyle/>
          <a:p>
            <a:pPr indent="0" marL="0">
              <a:buNone/>
            </a:pPr>
            <a:r>
              <a:rPr lang="en-US" sz="1500" dirty="0">
                <a:solidFill>
                  <a:schemeClr val="tx2"/>
                </a:solidFill>
              </a:rPr>
              <a:t>n = 0, 1, 2 · số 1 không nguyên tố</a:t>
            </a:r>
            <a:endParaRPr lang="en-US" sz="1500" dirty="0"/>
          </a:p>
        </p:txBody>
      </p:sp>
      <p:sp>
        <p:nvSpPr>
          <p:cNvPr id="13" name="card-443"/>
          <p:cNvSpPr/>
          <p:nvPr/>
        </p:nvSpPr>
        <p:spPr>
          <a:xfrm>
            <a:off x="548640" y="3035808"/>
            <a:ext cx="5440680" cy="1371600"/>
          </a:xfrm>
          <a:prstGeom prst="roundRect">
            <a:avLst>
              <a:gd name="adj" fmla="val 8000"/>
            </a:avLst>
          </a:prstGeom>
          <a:solidFill>
            <a:schemeClr val="bg2"/>
          </a:solidFill>
          <a:ln w="12700">
            <a:solidFill>
              <a:schemeClr val="bg2"/>
            </a:solidFill>
            <a:prstDash val="solid"/>
          </a:ln>
        </p:spPr>
      </p:sp>
      <p:sp>
        <p:nvSpPr>
          <p:cNvPr id="14" name="badge-444"/>
          <p:cNvSpPr/>
          <p:nvPr/>
        </p:nvSpPr>
        <p:spPr>
          <a:xfrm>
            <a:off x="777240" y="3310128"/>
            <a:ext cx="822960" cy="822960"/>
          </a:xfrm>
          <a:prstGeom prst="ellipse">
            <a:avLst/>
          </a:prstGeom>
          <a:solidFill>
            <a:schemeClr val="accent4"/>
          </a:solidFill>
          <a:ln w="12700">
            <a:solidFill>
              <a:schemeClr val="accent4"/>
            </a:solidFill>
            <a:prstDash val="solid"/>
          </a:ln>
        </p:spPr>
      </p:sp>
      <p:sp>
        <p:nvSpPr>
          <p:cNvPr id="15" name="badge-text-445"/>
          <p:cNvSpPr txBox="1"/>
          <p:nvPr/>
        </p:nvSpPr>
        <p:spPr>
          <a:xfrm>
            <a:off x="777240" y="3310128"/>
            <a:ext cx="822960" cy="822960"/>
          </a:xfrm>
          <a:prstGeom prst="rect">
            <a:avLst/>
          </a:prstGeom>
          <a:noFill/>
          <a:ln/>
        </p:spPr>
        <p:txBody>
          <a:bodyPr wrap="square" lIns="0" tIns="0" rIns="0" bIns="0" rtlCol="0" anchor="ctr"/>
          <a:lstStyle/>
          <a:p>
            <a:pPr algn="ctr" indent="0" marL="0">
              <a:buNone/>
            </a:pPr>
            <a:r>
              <a:rPr lang="en-US" sz="1600" b="1" dirty="0">
                <a:solidFill>
                  <a:schemeClr val="bg1"/>
                </a:solidFill>
                <a:latin typeface="Courier New" pitchFamily="34" charset="0"/>
                <a:ea typeface="Courier New" pitchFamily="34" charset="-122"/>
                <a:cs typeface="Courier New" pitchFamily="34" charset="-120"/>
              </a:rPr>
              <a:t>−%</a:t>
            </a:r>
            <a:endParaRPr lang="en-US" sz="1600" dirty="0"/>
          </a:p>
        </p:txBody>
      </p:sp>
      <p:sp>
        <p:nvSpPr>
          <p:cNvPr id="16" name="text-446"/>
          <p:cNvSpPr txBox="1"/>
          <p:nvPr/>
        </p:nvSpPr>
        <p:spPr>
          <a:xfrm>
            <a:off x="1828800" y="3236976"/>
            <a:ext cx="3977640" cy="411480"/>
          </a:xfrm>
          <a:prstGeom prst="rect">
            <a:avLst/>
          </a:prstGeom>
          <a:noFill/>
          <a:ln/>
        </p:spPr>
        <p:txBody>
          <a:bodyPr wrap="square" lIns="0" tIns="0" rIns="0" bIns="0" rtlCol="0" anchor="t"/>
          <a:lstStyle/>
          <a:p>
            <a:pPr indent="0" marL="0">
              <a:buNone/>
            </a:pPr>
            <a:r>
              <a:rPr lang="en-US" sz="1800" b="1" dirty="0">
                <a:solidFill>
                  <a:schemeClr val="tx1"/>
                </a:solidFill>
              </a:rPr>
              <a:t>Số âm</a:t>
            </a:r>
            <a:endParaRPr lang="en-US" sz="1800" dirty="0"/>
          </a:p>
        </p:txBody>
      </p:sp>
      <p:sp>
        <p:nvSpPr>
          <p:cNvPr id="17" name="text-447"/>
          <p:cNvSpPr txBox="1"/>
          <p:nvPr/>
        </p:nvSpPr>
        <p:spPr>
          <a:xfrm>
            <a:off x="1828800" y="3694176"/>
            <a:ext cx="3977640" cy="548640"/>
          </a:xfrm>
          <a:prstGeom prst="rect">
            <a:avLst/>
          </a:prstGeom>
          <a:noFill/>
          <a:ln/>
        </p:spPr>
        <p:txBody>
          <a:bodyPr wrap="square" lIns="0" tIns="0" rIns="0" bIns="0" rtlCol="0" anchor="t"/>
          <a:lstStyle/>
          <a:p>
            <a:pPr indent="0" marL="0">
              <a:buNone/>
            </a:pPr>
            <a:r>
              <a:rPr lang="en-US" sz="1500" dirty="0">
                <a:solidFill>
                  <a:schemeClr val="tx2"/>
                </a:solidFill>
              </a:rPr>
              <a:t>((a % b) + b) % b</a:t>
            </a:r>
            <a:endParaRPr lang="en-US" sz="1500" dirty="0"/>
          </a:p>
        </p:txBody>
      </p:sp>
      <p:sp>
        <p:nvSpPr>
          <p:cNvPr id="18" name="card-448"/>
          <p:cNvSpPr/>
          <p:nvPr/>
        </p:nvSpPr>
        <p:spPr>
          <a:xfrm>
            <a:off x="6217920" y="3035808"/>
            <a:ext cx="5440680" cy="1371600"/>
          </a:xfrm>
          <a:prstGeom prst="roundRect">
            <a:avLst>
              <a:gd name="adj" fmla="val 8000"/>
            </a:avLst>
          </a:prstGeom>
          <a:solidFill>
            <a:schemeClr val="bg2"/>
          </a:solidFill>
          <a:ln w="12700">
            <a:solidFill>
              <a:schemeClr val="bg2"/>
            </a:solidFill>
            <a:prstDash val="solid"/>
          </a:ln>
        </p:spPr>
      </p:sp>
      <p:sp>
        <p:nvSpPr>
          <p:cNvPr id="19" name="badge-449"/>
          <p:cNvSpPr/>
          <p:nvPr/>
        </p:nvSpPr>
        <p:spPr>
          <a:xfrm>
            <a:off x="6446520" y="3310128"/>
            <a:ext cx="822960" cy="822960"/>
          </a:xfrm>
          <a:prstGeom prst="ellipse">
            <a:avLst/>
          </a:prstGeom>
          <a:solidFill>
            <a:schemeClr val="accent4"/>
          </a:solidFill>
          <a:ln w="12700">
            <a:solidFill>
              <a:schemeClr val="accent4"/>
            </a:solidFill>
            <a:prstDash val="solid"/>
          </a:ln>
        </p:spPr>
      </p:sp>
      <p:sp>
        <p:nvSpPr>
          <p:cNvPr id="20" name="badge-text-450"/>
          <p:cNvSpPr txBox="1"/>
          <p:nvPr/>
        </p:nvSpPr>
        <p:spPr>
          <a:xfrm>
            <a:off x="6446520" y="3310128"/>
            <a:ext cx="822960" cy="822960"/>
          </a:xfrm>
          <a:prstGeom prst="rect">
            <a:avLst/>
          </a:prstGeom>
          <a:noFill/>
          <a:ln/>
        </p:spPr>
        <p:txBody>
          <a:bodyPr wrap="square" lIns="0" tIns="0" rIns="0" bIns="0" rtlCol="0" anchor="ctr"/>
          <a:lstStyle/>
          <a:p>
            <a:pPr algn="ctr" indent="0" marL="0">
              <a:buNone/>
            </a:pPr>
            <a:r>
              <a:rPr lang="en-US" sz="1600" b="1" dirty="0">
                <a:solidFill>
                  <a:schemeClr val="bg1"/>
                </a:solidFill>
                <a:latin typeface="Courier New" pitchFamily="34" charset="0"/>
                <a:ea typeface="Courier New" pitchFamily="34" charset="-122"/>
                <a:cs typeface="Courier New" pitchFamily="34" charset="-120"/>
              </a:rPr>
              <a:t>i²</a:t>
            </a:r>
            <a:endParaRPr lang="en-US" sz="1600" dirty="0"/>
          </a:p>
        </p:txBody>
      </p:sp>
      <p:sp>
        <p:nvSpPr>
          <p:cNvPr id="21" name="text-451"/>
          <p:cNvSpPr txBox="1"/>
          <p:nvPr/>
        </p:nvSpPr>
        <p:spPr>
          <a:xfrm>
            <a:off x="7498080" y="3236976"/>
            <a:ext cx="3977640" cy="411480"/>
          </a:xfrm>
          <a:prstGeom prst="rect">
            <a:avLst/>
          </a:prstGeom>
          <a:noFill/>
          <a:ln/>
        </p:spPr>
        <p:txBody>
          <a:bodyPr wrap="square" lIns="0" tIns="0" rIns="0" bIns="0" rtlCol="0" anchor="t"/>
          <a:lstStyle/>
          <a:p>
            <a:pPr indent="0" marL="0">
              <a:buNone/>
            </a:pPr>
            <a:r>
              <a:rPr lang="en-US" sz="1800" b="1" dirty="0">
                <a:solidFill>
                  <a:schemeClr val="tx1"/>
                </a:solidFill>
              </a:rPr>
              <a:t>Số chính phương</a:t>
            </a:r>
            <a:endParaRPr lang="en-US" sz="1800" dirty="0"/>
          </a:p>
        </p:txBody>
      </p:sp>
      <p:sp>
        <p:nvSpPr>
          <p:cNvPr id="22" name="text-452"/>
          <p:cNvSpPr txBox="1"/>
          <p:nvPr/>
        </p:nvSpPr>
        <p:spPr>
          <a:xfrm>
            <a:off x="7498080" y="3694176"/>
            <a:ext cx="3977640" cy="548640"/>
          </a:xfrm>
          <a:prstGeom prst="rect">
            <a:avLst/>
          </a:prstGeom>
          <a:noFill/>
          <a:ln/>
        </p:spPr>
        <p:txBody>
          <a:bodyPr wrap="square" lIns="0" tIns="0" rIns="0" bIns="0" rtlCol="0" anchor="t"/>
          <a:lstStyle/>
          <a:p>
            <a:pPr indent="0" marL="0">
              <a:buNone/>
            </a:pPr>
            <a:r>
              <a:rPr lang="en-US" sz="1500" dirty="0">
                <a:solidFill>
                  <a:schemeClr val="tx2"/>
                </a:solidFill>
              </a:rPr>
              <a:t>i == n / i chỉ đếm 1 lần</a:t>
            </a:r>
            <a:endParaRPr lang="en-US" sz="1500" dirty="0"/>
          </a:p>
        </p:txBody>
      </p:sp>
      <p:sp>
        <p:nvSpPr>
          <p:cNvPr id="23" name="card-453"/>
          <p:cNvSpPr/>
          <p:nvPr/>
        </p:nvSpPr>
        <p:spPr>
          <a:xfrm>
            <a:off x="548640" y="4608576"/>
            <a:ext cx="5440680" cy="1371600"/>
          </a:xfrm>
          <a:prstGeom prst="roundRect">
            <a:avLst>
              <a:gd name="adj" fmla="val 8000"/>
            </a:avLst>
          </a:prstGeom>
          <a:solidFill>
            <a:schemeClr val="bg2"/>
          </a:solidFill>
          <a:ln w="12700">
            <a:solidFill>
              <a:schemeClr val="bg2"/>
            </a:solidFill>
            <a:prstDash val="solid"/>
          </a:ln>
        </p:spPr>
      </p:sp>
      <p:sp>
        <p:nvSpPr>
          <p:cNvPr id="24" name="badge-454"/>
          <p:cNvSpPr/>
          <p:nvPr/>
        </p:nvSpPr>
        <p:spPr>
          <a:xfrm>
            <a:off x="777240" y="4882896"/>
            <a:ext cx="822960" cy="822960"/>
          </a:xfrm>
          <a:prstGeom prst="ellipse">
            <a:avLst/>
          </a:prstGeom>
          <a:solidFill>
            <a:schemeClr val="accent4"/>
          </a:solidFill>
          <a:ln w="12700">
            <a:solidFill>
              <a:schemeClr val="accent4"/>
            </a:solidFill>
            <a:prstDash val="solid"/>
          </a:ln>
        </p:spPr>
      </p:sp>
      <p:sp>
        <p:nvSpPr>
          <p:cNvPr id="25" name="badge-text-455"/>
          <p:cNvSpPr txBox="1"/>
          <p:nvPr/>
        </p:nvSpPr>
        <p:spPr>
          <a:xfrm>
            <a:off x="777240" y="4882896"/>
            <a:ext cx="822960" cy="822960"/>
          </a:xfrm>
          <a:prstGeom prst="rect">
            <a:avLst/>
          </a:prstGeom>
          <a:noFill/>
          <a:ln/>
        </p:spPr>
        <p:txBody>
          <a:bodyPr wrap="square" lIns="0" tIns="0" rIns="0" bIns="0" rtlCol="0" anchor="ctr"/>
          <a:lstStyle/>
          <a:p>
            <a:pPr algn="ctr" indent="0" marL="0">
              <a:buNone/>
            </a:pPr>
            <a:r>
              <a:rPr lang="en-US" sz="1300" b="1" dirty="0">
                <a:solidFill>
                  <a:schemeClr val="bg1"/>
                </a:solidFill>
                <a:latin typeface="Courier New" pitchFamily="34" charset="0"/>
                <a:ea typeface="Courier New" pitchFamily="34" charset="-122"/>
                <a:cs typeface="Courier New" pitchFamily="34" charset="-120"/>
              </a:rPr>
              <a:t>n&gt;1</a:t>
            </a:r>
            <a:endParaRPr lang="en-US" sz="1300" dirty="0"/>
          </a:p>
        </p:txBody>
      </p:sp>
      <p:sp>
        <p:nvSpPr>
          <p:cNvPr id="26" name="text-456"/>
          <p:cNvSpPr txBox="1"/>
          <p:nvPr/>
        </p:nvSpPr>
        <p:spPr>
          <a:xfrm>
            <a:off x="1828800" y="4809744"/>
            <a:ext cx="3977640" cy="411480"/>
          </a:xfrm>
          <a:prstGeom prst="rect">
            <a:avLst/>
          </a:prstGeom>
          <a:noFill/>
          <a:ln/>
        </p:spPr>
        <p:txBody>
          <a:bodyPr wrap="square" lIns="0" tIns="0" rIns="0" bIns="0" rtlCol="0" anchor="t"/>
          <a:lstStyle/>
          <a:p>
            <a:pPr indent="0" marL="0">
              <a:buNone/>
            </a:pPr>
            <a:r>
              <a:rPr lang="en-US" sz="1800" b="1" dirty="0">
                <a:solidFill>
                  <a:schemeClr val="tx1"/>
                </a:solidFill>
              </a:rPr>
              <a:t>Thừa số cuối</a:t>
            </a:r>
            <a:endParaRPr lang="en-US" sz="1800" dirty="0"/>
          </a:p>
        </p:txBody>
      </p:sp>
      <p:sp>
        <p:nvSpPr>
          <p:cNvPr id="27" name="text-457"/>
          <p:cNvSpPr txBox="1"/>
          <p:nvPr/>
        </p:nvSpPr>
        <p:spPr>
          <a:xfrm>
            <a:off x="1828800" y="5266944"/>
            <a:ext cx="3977640" cy="548640"/>
          </a:xfrm>
          <a:prstGeom prst="rect">
            <a:avLst/>
          </a:prstGeom>
          <a:noFill/>
          <a:ln/>
        </p:spPr>
        <p:txBody>
          <a:bodyPr wrap="square" lIns="0" tIns="0" rIns="0" bIns="0" rtlCol="0" anchor="t"/>
          <a:lstStyle/>
          <a:p>
            <a:pPr indent="0" marL="0">
              <a:buNone/>
            </a:pPr>
            <a:r>
              <a:rPr lang="en-US" sz="1500" dirty="0">
                <a:solidFill>
                  <a:schemeClr val="tx2"/>
                </a:solidFill>
              </a:rPr>
              <a:t>if (n &gt; 1) sau vòng phân tích</a:t>
            </a:r>
            <a:endParaRPr lang="en-US" sz="1500" dirty="0"/>
          </a:p>
        </p:txBody>
      </p:sp>
      <p:sp>
        <p:nvSpPr>
          <p:cNvPr id="28" name="card-458"/>
          <p:cNvSpPr/>
          <p:nvPr/>
        </p:nvSpPr>
        <p:spPr>
          <a:xfrm>
            <a:off x="6217920" y="4608576"/>
            <a:ext cx="5440680" cy="1371600"/>
          </a:xfrm>
          <a:prstGeom prst="roundRect">
            <a:avLst>
              <a:gd name="adj" fmla="val 8000"/>
            </a:avLst>
          </a:prstGeom>
          <a:solidFill>
            <a:schemeClr val="bg2"/>
          </a:solidFill>
          <a:ln w="12700">
            <a:solidFill>
              <a:schemeClr val="bg2"/>
            </a:solidFill>
            <a:prstDash val="solid"/>
          </a:ln>
        </p:spPr>
      </p:sp>
      <p:sp>
        <p:nvSpPr>
          <p:cNvPr id="29" name="badge-459"/>
          <p:cNvSpPr/>
          <p:nvPr/>
        </p:nvSpPr>
        <p:spPr>
          <a:xfrm>
            <a:off x="6446520" y="4882896"/>
            <a:ext cx="822960" cy="822960"/>
          </a:xfrm>
          <a:prstGeom prst="ellipse">
            <a:avLst/>
          </a:prstGeom>
          <a:solidFill>
            <a:schemeClr val="accent4"/>
          </a:solidFill>
          <a:ln w="12700">
            <a:solidFill>
              <a:schemeClr val="accent4"/>
            </a:solidFill>
            <a:prstDash val="solid"/>
          </a:ln>
        </p:spPr>
      </p:sp>
      <p:sp>
        <p:nvSpPr>
          <p:cNvPr id="30" name="badge-text-460"/>
          <p:cNvSpPr txBox="1"/>
          <p:nvPr/>
        </p:nvSpPr>
        <p:spPr>
          <a:xfrm>
            <a:off x="6446520" y="4882896"/>
            <a:ext cx="822960" cy="822960"/>
          </a:xfrm>
          <a:prstGeom prst="rect">
            <a:avLst/>
          </a:prstGeom>
          <a:noFill/>
          <a:ln/>
        </p:spPr>
        <p:txBody>
          <a:bodyPr wrap="square" lIns="0" tIns="0" rIns="0" bIns="0" rtlCol="0" anchor="ctr"/>
          <a:lstStyle/>
          <a:p>
            <a:pPr algn="ctr" indent="0" marL="0">
              <a:buNone/>
            </a:pPr>
            <a:r>
              <a:rPr lang="en-US" sz="1300" b="1" dirty="0">
                <a:solidFill>
                  <a:schemeClr val="bg1"/>
                </a:solidFill>
                <a:latin typeface="Courier New" pitchFamily="34" charset="0"/>
                <a:ea typeface="Courier New" pitchFamily="34" charset="-122"/>
                <a:cs typeface="Courier New" pitchFamily="34" charset="-120"/>
              </a:rPr>
              <a:t>[ ]</a:t>
            </a:r>
            <a:endParaRPr lang="en-US" sz="1300" dirty="0"/>
          </a:p>
        </p:txBody>
      </p:sp>
      <p:sp>
        <p:nvSpPr>
          <p:cNvPr id="31" name="text-461"/>
          <p:cNvSpPr txBox="1"/>
          <p:nvPr/>
        </p:nvSpPr>
        <p:spPr>
          <a:xfrm>
            <a:off x="7498080" y="4809744"/>
            <a:ext cx="3977640" cy="411480"/>
          </a:xfrm>
          <a:prstGeom prst="rect">
            <a:avLst/>
          </a:prstGeom>
          <a:noFill/>
          <a:ln/>
        </p:spPr>
        <p:txBody>
          <a:bodyPr wrap="square" lIns="0" tIns="0" rIns="0" bIns="0" rtlCol="0" anchor="t"/>
          <a:lstStyle/>
          <a:p>
            <a:pPr indent="0" marL="0">
              <a:buNone/>
            </a:pPr>
            <a:r>
              <a:rPr lang="en-US" sz="1800" b="1" dirty="0">
                <a:solidFill>
                  <a:schemeClr val="tx1"/>
                </a:solidFill>
              </a:rPr>
              <a:t>Mảng lớn</a:t>
            </a:r>
            <a:endParaRPr lang="en-US" sz="1800" dirty="0"/>
          </a:p>
        </p:txBody>
      </p:sp>
      <p:sp>
        <p:nvSpPr>
          <p:cNvPr id="32" name="text-462"/>
          <p:cNvSpPr txBox="1"/>
          <p:nvPr/>
        </p:nvSpPr>
        <p:spPr>
          <a:xfrm>
            <a:off x="7498080" y="5266944"/>
            <a:ext cx="3977640" cy="548640"/>
          </a:xfrm>
          <a:prstGeom prst="rect">
            <a:avLst/>
          </a:prstGeom>
          <a:noFill/>
          <a:ln/>
        </p:spPr>
        <p:txBody>
          <a:bodyPr wrap="square" lIns="0" tIns="0" rIns="0" bIns="0" rtlCol="0" anchor="t"/>
          <a:lstStyle/>
          <a:p>
            <a:pPr indent="0" marL="0">
              <a:buNone/>
            </a:pPr>
            <a:r>
              <a:rPr lang="en-US" sz="1500" dirty="0">
                <a:solidFill>
                  <a:schemeClr val="tx2"/>
                </a:solidFill>
              </a:rPr>
              <a:t>Khai báo toàn cục; dùng ios::sync_with_stdio</a:t>
            </a:r>
            <a:endParaRPr lang="en-US" sz="15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algn="l" indent="0" marL="0">
              <a:buNone/>
            </a:pPr>
            <a:r>
              <a:rPr lang="en-US" sz="3400" b="1" dirty="0">
                <a:solidFill>
                  <a:schemeClr val="tx1"/>
                </a:solidFill>
              </a:rPr>
              <a:t>Câu hỏi nhanh: giơ tay trả lời</a:t>
            </a:r>
            <a:endParaRPr lang="en-US" sz="3400" dirty="0"/>
          </a:p>
        </p:txBody>
      </p:sp>
      <p:sp>
        <p:nvSpPr>
          <p:cNvPr id="3" name="card-463"/>
          <p:cNvSpPr/>
          <p:nvPr/>
        </p:nvSpPr>
        <p:spPr>
          <a:xfrm>
            <a:off x="548640" y="1463040"/>
            <a:ext cx="5440680" cy="1371600"/>
          </a:xfrm>
          <a:prstGeom prst="roundRect">
            <a:avLst>
              <a:gd name="adj" fmla="val 8000"/>
            </a:avLst>
          </a:prstGeom>
          <a:solidFill>
            <a:schemeClr val="bg2"/>
          </a:solidFill>
          <a:ln w="12700">
            <a:solidFill>
              <a:schemeClr val="bg2"/>
            </a:solidFill>
            <a:prstDash val="solid"/>
          </a:ln>
        </p:spPr>
      </p:sp>
      <p:sp>
        <p:nvSpPr>
          <p:cNvPr id="4" name="badge-464"/>
          <p:cNvSpPr/>
          <p:nvPr/>
        </p:nvSpPr>
        <p:spPr>
          <a:xfrm>
            <a:off x="777240" y="1783080"/>
            <a:ext cx="731520" cy="731520"/>
          </a:xfrm>
          <a:prstGeom prst="ellipse">
            <a:avLst/>
          </a:prstGeom>
          <a:solidFill>
            <a:schemeClr val="accent2"/>
          </a:solidFill>
          <a:ln w="12700">
            <a:solidFill>
              <a:schemeClr val="accent2"/>
            </a:solidFill>
            <a:prstDash val="solid"/>
          </a:ln>
        </p:spPr>
      </p:sp>
      <p:sp>
        <p:nvSpPr>
          <p:cNvPr id="5" name="badge-text-465"/>
          <p:cNvSpPr txBox="1"/>
          <p:nvPr/>
        </p:nvSpPr>
        <p:spPr>
          <a:xfrm>
            <a:off x="777240" y="1783080"/>
            <a:ext cx="731520" cy="731520"/>
          </a:xfrm>
          <a:prstGeom prst="rect">
            <a:avLst/>
          </a:prstGeom>
          <a:noFill/>
          <a:ln/>
        </p:spPr>
        <p:txBody>
          <a:bodyPr wrap="square" lIns="0" tIns="0" rIns="0" bIns="0" rtlCol="0" anchor="ctr"/>
          <a:lstStyle/>
          <a:p>
            <a:pPr algn="ctr" indent="0" marL="0">
              <a:buNone/>
            </a:pPr>
            <a:r>
              <a:rPr lang="en-US" sz="2400" b="1" dirty="0">
                <a:solidFill>
                  <a:schemeClr val="bg1"/>
                </a:solidFill>
                <a:latin typeface="Courier New" pitchFamily="34" charset="0"/>
                <a:ea typeface="Courier New" pitchFamily="34" charset="-122"/>
                <a:cs typeface="Courier New" pitchFamily="34" charset="-120"/>
              </a:rPr>
              <a:t>?</a:t>
            </a:r>
            <a:endParaRPr lang="en-US" sz="2400" dirty="0"/>
          </a:p>
        </p:txBody>
      </p:sp>
      <p:sp>
        <p:nvSpPr>
          <p:cNvPr id="6" name="text-466"/>
          <p:cNvSpPr txBox="1"/>
          <p:nvPr/>
        </p:nvSpPr>
        <p:spPr>
          <a:xfrm>
            <a:off x="1737360" y="1645920"/>
            <a:ext cx="4023360" cy="365760"/>
          </a:xfrm>
          <a:prstGeom prst="rect">
            <a:avLst/>
          </a:prstGeom>
          <a:noFill/>
          <a:ln/>
        </p:spPr>
        <p:txBody>
          <a:bodyPr wrap="square" lIns="0" tIns="0" rIns="0" bIns="0" rtlCol="0" anchor="t"/>
          <a:lstStyle/>
          <a:p>
            <a:pPr indent="0" marL="0">
              <a:buNone/>
            </a:pPr>
            <a:r>
              <a:rPr lang="en-US" sz="1400" b="1" dirty="0">
                <a:solidFill>
                  <a:schemeClr val="accent2"/>
                </a:solidFill>
              </a:rPr>
              <a:t>Câu 1</a:t>
            </a:r>
            <a:endParaRPr lang="en-US" sz="1400" dirty="0"/>
          </a:p>
        </p:txBody>
      </p:sp>
      <p:sp>
        <p:nvSpPr>
          <p:cNvPr id="7" name="text-467"/>
          <p:cNvSpPr txBox="1"/>
          <p:nvPr/>
        </p:nvSpPr>
        <p:spPr>
          <a:xfrm>
            <a:off x="1737360" y="2011680"/>
            <a:ext cx="4069080" cy="685800"/>
          </a:xfrm>
          <a:prstGeom prst="rect">
            <a:avLst/>
          </a:prstGeom>
          <a:noFill/>
          <a:ln/>
        </p:spPr>
        <p:txBody>
          <a:bodyPr wrap="square" lIns="0" tIns="0" rIns="0" bIns="0" rtlCol="0" anchor="t"/>
          <a:lstStyle/>
          <a:p>
            <a:pPr indent="0" marL="0">
              <a:buNone/>
            </a:pPr>
            <a:r>
              <a:rPr lang="en-US" sz="1700" dirty="0">
                <a:solidFill>
                  <a:schemeClr val="tx1"/>
                </a:solidFill>
              </a:rPr>
              <a:t>-7 % 3 trong C++ bằng?</a:t>
            </a:r>
            <a:endParaRPr lang="en-US" sz="1700" dirty="0"/>
          </a:p>
        </p:txBody>
      </p:sp>
      <p:sp>
        <p:nvSpPr>
          <p:cNvPr id="8" name="card-468"/>
          <p:cNvSpPr/>
          <p:nvPr/>
        </p:nvSpPr>
        <p:spPr>
          <a:xfrm>
            <a:off x="6217920" y="1463040"/>
            <a:ext cx="5440680" cy="1371600"/>
          </a:xfrm>
          <a:prstGeom prst="roundRect">
            <a:avLst>
              <a:gd name="adj" fmla="val 8000"/>
            </a:avLst>
          </a:prstGeom>
          <a:solidFill>
            <a:schemeClr val="bg2"/>
          </a:solidFill>
          <a:ln w="12700">
            <a:solidFill>
              <a:schemeClr val="bg2"/>
            </a:solidFill>
            <a:prstDash val="solid"/>
          </a:ln>
        </p:spPr>
      </p:sp>
      <p:sp>
        <p:nvSpPr>
          <p:cNvPr id="9" name="badge-469"/>
          <p:cNvSpPr/>
          <p:nvPr/>
        </p:nvSpPr>
        <p:spPr>
          <a:xfrm>
            <a:off x="6446520" y="1783080"/>
            <a:ext cx="731520" cy="731520"/>
          </a:xfrm>
          <a:prstGeom prst="ellipse">
            <a:avLst/>
          </a:prstGeom>
          <a:solidFill>
            <a:schemeClr val="accent2"/>
          </a:solidFill>
          <a:ln w="12700">
            <a:solidFill>
              <a:schemeClr val="accent2"/>
            </a:solidFill>
            <a:prstDash val="solid"/>
          </a:ln>
        </p:spPr>
      </p:sp>
      <p:sp>
        <p:nvSpPr>
          <p:cNvPr id="10" name="badge-text-470"/>
          <p:cNvSpPr txBox="1"/>
          <p:nvPr/>
        </p:nvSpPr>
        <p:spPr>
          <a:xfrm>
            <a:off x="6446520" y="1783080"/>
            <a:ext cx="731520" cy="731520"/>
          </a:xfrm>
          <a:prstGeom prst="rect">
            <a:avLst/>
          </a:prstGeom>
          <a:noFill/>
          <a:ln/>
        </p:spPr>
        <p:txBody>
          <a:bodyPr wrap="square" lIns="0" tIns="0" rIns="0" bIns="0" rtlCol="0" anchor="ctr"/>
          <a:lstStyle/>
          <a:p>
            <a:pPr algn="ctr" indent="0" marL="0">
              <a:buNone/>
            </a:pPr>
            <a:r>
              <a:rPr lang="en-US" sz="2400" b="1" dirty="0">
                <a:solidFill>
                  <a:schemeClr val="bg1"/>
                </a:solidFill>
                <a:latin typeface="Courier New" pitchFamily="34" charset="0"/>
                <a:ea typeface="Courier New" pitchFamily="34" charset="-122"/>
                <a:cs typeface="Courier New" pitchFamily="34" charset="-120"/>
              </a:rPr>
              <a:t>?</a:t>
            </a:r>
            <a:endParaRPr lang="en-US" sz="2400" dirty="0"/>
          </a:p>
        </p:txBody>
      </p:sp>
      <p:sp>
        <p:nvSpPr>
          <p:cNvPr id="11" name="text-471"/>
          <p:cNvSpPr txBox="1"/>
          <p:nvPr/>
        </p:nvSpPr>
        <p:spPr>
          <a:xfrm>
            <a:off x="7406640" y="1645920"/>
            <a:ext cx="4023360" cy="365760"/>
          </a:xfrm>
          <a:prstGeom prst="rect">
            <a:avLst/>
          </a:prstGeom>
          <a:noFill/>
          <a:ln/>
        </p:spPr>
        <p:txBody>
          <a:bodyPr wrap="square" lIns="0" tIns="0" rIns="0" bIns="0" rtlCol="0" anchor="t"/>
          <a:lstStyle/>
          <a:p>
            <a:pPr indent="0" marL="0">
              <a:buNone/>
            </a:pPr>
            <a:r>
              <a:rPr lang="en-US" sz="1400" b="1" dirty="0">
                <a:solidFill>
                  <a:schemeClr val="accent2"/>
                </a:solidFill>
              </a:rPr>
              <a:t>Câu 2</a:t>
            </a:r>
            <a:endParaRPr lang="en-US" sz="1400" dirty="0"/>
          </a:p>
        </p:txBody>
      </p:sp>
      <p:sp>
        <p:nvSpPr>
          <p:cNvPr id="12" name="text-472"/>
          <p:cNvSpPr txBox="1"/>
          <p:nvPr/>
        </p:nvSpPr>
        <p:spPr>
          <a:xfrm>
            <a:off x="7406640" y="2011680"/>
            <a:ext cx="4069080" cy="685800"/>
          </a:xfrm>
          <a:prstGeom prst="rect">
            <a:avLst/>
          </a:prstGeom>
          <a:noFill/>
          <a:ln/>
        </p:spPr>
        <p:txBody>
          <a:bodyPr wrap="square" lIns="0" tIns="0" rIns="0" bIns="0" rtlCol="0" anchor="t"/>
          <a:lstStyle/>
          <a:p>
            <a:pPr indent="0" marL="0">
              <a:buNone/>
            </a:pPr>
            <a:r>
              <a:rPr lang="en-US" sz="1700" dirty="0">
                <a:solidFill>
                  <a:schemeClr val="tx1"/>
                </a:solidFill>
              </a:rPr>
              <a:t>360 có bao nhiêu ước?</a:t>
            </a:r>
            <a:endParaRPr lang="en-US" sz="1700" dirty="0"/>
          </a:p>
        </p:txBody>
      </p:sp>
      <p:sp>
        <p:nvSpPr>
          <p:cNvPr id="13" name="card-473"/>
          <p:cNvSpPr/>
          <p:nvPr/>
        </p:nvSpPr>
        <p:spPr>
          <a:xfrm>
            <a:off x="548640" y="3035808"/>
            <a:ext cx="5440680" cy="1371600"/>
          </a:xfrm>
          <a:prstGeom prst="roundRect">
            <a:avLst>
              <a:gd name="adj" fmla="val 8000"/>
            </a:avLst>
          </a:prstGeom>
          <a:solidFill>
            <a:schemeClr val="bg2"/>
          </a:solidFill>
          <a:ln w="12700">
            <a:solidFill>
              <a:schemeClr val="bg2"/>
            </a:solidFill>
            <a:prstDash val="solid"/>
          </a:ln>
        </p:spPr>
      </p:sp>
      <p:sp>
        <p:nvSpPr>
          <p:cNvPr id="14" name="badge-474"/>
          <p:cNvSpPr/>
          <p:nvPr/>
        </p:nvSpPr>
        <p:spPr>
          <a:xfrm>
            <a:off x="777240" y="3355848"/>
            <a:ext cx="731520" cy="731520"/>
          </a:xfrm>
          <a:prstGeom prst="ellipse">
            <a:avLst/>
          </a:prstGeom>
          <a:solidFill>
            <a:schemeClr val="accent2"/>
          </a:solidFill>
          <a:ln w="12700">
            <a:solidFill>
              <a:schemeClr val="accent2"/>
            </a:solidFill>
            <a:prstDash val="solid"/>
          </a:ln>
        </p:spPr>
      </p:sp>
      <p:sp>
        <p:nvSpPr>
          <p:cNvPr id="15" name="badge-text-475"/>
          <p:cNvSpPr txBox="1"/>
          <p:nvPr/>
        </p:nvSpPr>
        <p:spPr>
          <a:xfrm>
            <a:off x="777240" y="3355848"/>
            <a:ext cx="731520" cy="731520"/>
          </a:xfrm>
          <a:prstGeom prst="rect">
            <a:avLst/>
          </a:prstGeom>
          <a:noFill/>
          <a:ln/>
        </p:spPr>
        <p:txBody>
          <a:bodyPr wrap="square" lIns="0" tIns="0" rIns="0" bIns="0" rtlCol="0" anchor="ctr"/>
          <a:lstStyle/>
          <a:p>
            <a:pPr algn="ctr" indent="0" marL="0">
              <a:buNone/>
            </a:pPr>
            <a:r>
              <a:rPr lang="en-US" sz="2400" b="1" dirty="0">
                <a:solidFill>
                  <a:schemeClr val="bg1"/>
                </a:solidFill>
                <a:latin typeface="Courier New" pitchFamily="34" charset="0"/>
                <a:ea typeface="Courier New" pitchFamily="34" charset="-122"/>
                <a:cs typeface="Courier New" pitchFamily="34" charset="-120"/>
              </a:rPr>
              <a:t>?</a:t>
            </a:r>
            <a:endParaRPr lang="en-US" sz="2400" dirty="0"/>
          </a:p>
        </p:txBody>
      </p:sp>
      <p:sp>
        <p:nvSpPr>
          <p:cNvPr id="16" name="text-476"/>
          <p:cNvSpPr txBox="1"/>
          <p:nvPr/>
        </p:nvSpPr>
        <p:spPr>
          <a:xfrm>
            <a:off x="1737360" y="3218688"/>
            <a:ext cx="4023360" cy="365760"/>
          </a:xfrm>
          <a:prstGeom prst="rect">
            <a:avLst/>
          </a:prstGeom>
          <a:noFill/>
          <a:ln/>
        </p:spPr>
        <p:txBody>
          <a:bodyPr wrap="square" lIns="0" tIns="0" rIns="0" bIns="0" rtlCol="0" anchor="t"/>
          <a:lstStyle/>
          <a:p>
            <a:pPr indent="0" marL="0">
              <a:buNone/>
            </a:pPr>
            <a:r>
              <a:rPr lang="en-US" sz="1400" b="1" dirty="0">
                <a:solidFill>
                  <a:schemeClr val="accent2"/>
                </a:solidFill>
              </a:rPr>
              <a:t>Câu 3</a:t>
            </a:r>
            <a:endParaRPr lang="en-US" sz="1400" dirty="0"/>
          </a:p>
        </p:txBody>
      </p:sp>
      <p:sp>
        <p:nvSpPr>
          <p:cNvPr id="17" name="text-477"/>
          <p:cNvSpPr txBox="1"/>
          <p:nvPr/>
        </p:nvSpPr>
        <p:spPr>
          <a:xfrm>
            <a:off x="1737360" y="3584448"/>
            <a:ext cx="4069080" cy="685800"/>
          </a:xfrm>
          <a:prstGeom prst="rect">
            <a:avLst/>
          </a:prstGeom>
          <a:noFill/>
          <a:ln/>
        </p:spPr>
        <p:txBody>
          <a:bodyPr wrap="square" lIns="0" tIns="0" rIns="0" bIns="0" rtlCol="0" anchor="t"/>
          <a:lstStyle/>
          <a:p>
            <a:pPr indent="0" marL="0">
              <a:buNone/>
            </a:pPr>
            <a:r>
              <a:rPr lang="en-US" sz="1700" dirty="0">
                <a:solidFill>
                  <a:schemeClr val="tx1"/>
                </a:solidFill>
              </a:rPr>
              <a:t>Sàng đến 100, xét p = 7 thì gạch từ số nào?</a:t>
            </a:r>
            <a:endParaRPr lang="en-US" sz="1700" dirty="0"/>
          </a:p>
        </p:txBody>
      </p:sp>
      <p:sp>
        <p:nvSpPr>
          <p:cNvPr id="18" name="card-478"/>
          <p:cNvSpPr/>
          <p:nvPr/>
        </p:nvSpPr>
        <p:spPr>
          <a:xfrm>
            <a:off x="6217920" y="3035808"/>
            <a:ext cx="5440680" cy="1371600"/>
          </a:xfrm>
          <a:prstGeom prst="roundRect">
            <a:avLst>
              <a:gd name="adj" fmla="val 8000"/>
            </a:avLst>
          </a:prstGeom>
          <a:solidFill>
            <a:schemeClr val="bg2"/>
          </a:solidFill>
          <a:ln w="12700">
            <a:solidFill>
              <a:schemeClr val="bg2"/>
            </a:solidFill>
            <a:prstDash val="solid"/>
          </a:ln>
        </p:spPr>
      </p:sp>
      <p:sp>
        <p:nvSpPr>
          <p:cNvPr id="19" name="badge-479"/>
          <p:cNvSpPr/>
          <p:nvPr/>
        </p:nvSpPr>
        <p:spPr>
          <a:xfrm>
            <a:off x="6446520" y="3355848"/>
            <a:ext cx="731520" cy="731520"/>
          </a:xfrm>
          <a:prstGeom prst="ellipse">
            <a:avLst/>
          </a:prstGeom>
          <a:solidFill>
            <a:schemeClr val="accent2"/>
          </a:solidFill>
          <a:ln w="12700">
            <a:solidFill>
              <a:schemeClr val="accent2"/>
            </a:solidFill>
            <a:prstDash val="solid"/>
          </a:ln>
        </p:spPr>
      </p:sp>
      <p:sp>
        <p:nvSpPr>
          <p:cNvPr id="20" name="badge-text-480"/>
          <p:cNvSpPr txBox="1"/>
          <p:nvPr/>
        </p:nvSpPr>
        <p:spPr>
          <a:xfrm>
            <a:off x="6446520" y="3355848"/>
            <a:ext cx="731520" cy="731520"/>
          </a:xfrm>
          <a:prstGeom prst="rect">
            <a:avLst/>
          </a:prstGeom>
          <a:noFill/>
          <a:ln/>
        </p:spPr>
        <p:txBody>
          <a:bodyPr wrap="square" lIns="0" tIns="0" rIns="0" bIns="0" rtlCol="0" anchor="ctr"/>
          <a:lstStyle/>
          <a:p>
            <a:pPr algn="ctr" indent="0" marL="0">
              <a:buNone/>
            </a:pPr>
            <a:r>
              <a:rPr lang="en-US" sz="2400" b="1" dirty="0">
                <a:solidFill>
                  <a:schemeClr val="bg1"/>
                </a:solidFill>
                <a:latin typeface="Courier New" pitchFamily="34" charset="0"/>
                <a:ea typeface="Courier New" pitchFamily="34" charset="-122"/>
                <a:cs typeface="Courier New" pitchFamily="34" charset="-120"/>
              </a:rPr>
              <a:t>?</a:t>
            </a:r>
            <a:endParaRPr lang="en-US" sz="2400" dirty="0"/>
          </a:p>
        </p:txBody>
      </p:sp>
      <p:sp>
        <p:nvSpPr>
          <p:cNvPr id="21" name="text-481"/>
          <p:cNvSpPr txBox="1"/>
          <p:nvPr/>
        </p:nvSpPr>
        <p:spPr>
          <a:xfrm>
            <a:off x="7406640" y="3218688"/>
            <a:ext cx="4023360" cy="365760"/>
          </a:xfrm>
          <a:prstGeom prst="rect">
            <a:avLst/>
          </a:prstGeom>
          <a:noFill/>
          <a:ln/>
        </p:spPr>
        <p:txBody>
          <a:bodyPr wrap="square" lIns="0" tIns="0" rIns="0" bIns="0" rtlCol="0" anchor="t"/>
          <a:lstStyle/>
          <a:p>
            <a:pPr indent="0" marL="0">
              <a:buNone/>
            </a:pPr>
            <a:r>
              <a:rPr lang="en-US" sz="1400" b="1" dirty="0">
                <a:solidFill>
                  <a:schemeClr val="accent2"/>
                </a:solidFill>
              </a:rPr>
              <a:t>Câu 4</a:t>
            </a:r>
            <a:endParaRPr lang="en-US" sz="1400" dirty="0"/>
          </a:p>
        </p:txBody>
      </p:sp>
      <p:sp>
        <p:nvSpPr>
          <p:cNvPr id="22" name="text-482"/>
          <p:cNvSpPr txBox="1"/>
          <p:nvPr/>
        </p:nvSpPr>
        <p:spPr>
          <a:xfrm>
            <a:off x="7406640" y="3584448"/>
            <a:ext cx="4069080" cy="685800"/>
          </a:xfrm>
          <a:prstGeom prst="rect">
            <a:avLst/>
          </a:prstGeom>
          <a:noFill/>
          <a:ln/>
        </p:spPr>
        <p:txBody>
          <a:bodyPr wrap="square" lIns="0" tIns="0" rIns="0" bIns="0" rtlCol="0" anchor="t"/>
          <a:lstStyle/>
          <a:p>
            <a:pPr indent="0" marL="0">
              <a:buNone/>
            </a:pPr>
            <a:r>
              <a:rPr lang="en-US" sz="1700" dirty="0">
                <a:solidFill>
                  <a:schemeClr val="tx1"/>
                </a:solidFill>
              </a:rPr>
              <a:t>gcd(84, 36) và lcm(84, 36)?</a:t>
            </a:r>
            <a:endParaRPr lang="en-US" sz="1700" dirty="0"/>
          </a:p>
        </p:txBody>
      </p:sp>
      <p:sp>
        <p:nvSpPr>
          <p:cNvPr id="23" name="card-483"/>
          <p:cNvSpPr/>
          <p:nvPr/>
        </p:nvSpPr>
        <p:spPr>
          <a:xfrm>
            <a:off x="548640" y="4608576"/>
            <a:ext cx="5440680" cy="1371600"/>
          </a:xfrm>
          <a:prstGeom prst="roundRect">
            <a:avLst>
              <a:gd name="adj" fmla="val 8000"/>
            </a:avLst>
          </a:prstGeom>
          <a:solidFill>
            <a:schemeClr val="bg2"/>
          </a:solidFill>
          <a:ln w="12700">
            <a:solidFill>
              <a:schemeClr val="bg2"/>
            </a:solidFill>
            <a:prstDash val="solid"/>
          </a:ln>
        </p:spPr>
      </p:sp>
      <p:sp>
        <p:nvSpPr>
          <p:cNvPr id="24" name="badge-484"/>
          <p:cNvSpPr/>
          <p:nvPr/>
        </p:nvSpPr>
        <p:spPr>
          <a:xfrm>
            <a:off x="777240" y="4928616"/>
            <a:ext cx="731520" cy="731520"/>
          </a:xfrm>
          <a:prstGeom prst="ellipse">
            <a:avLst/>
          </a:prstGeom>
          <a:solidFill>
            <a:schemeClr val="accent2"/>
          </a:solidFill>
          <a:ln w="12700">
            <a:solidFill>
              <a:schemeClr val="accent2"/>
            </a:solidFill>
            <a:prstDash val="solid"/>
          </a:ln>
        </p:spPr>
      </p:sp>
      <p:sp>
        <p:nvSpPr>
          <p:cNvPr id="25" name="badge-text-485"/>
          <p:cNvSpPr txBox="1"/>
          <p:nvPr/>
        </p:nvSpPr>
        <p:spPr>
          <a:xfrm>
            <a:off x="777240" y="4928616"/>
            <a:ext cx="731520" cy="731520"/>
          </a:xfrm>
          <a:prstGeom prst="rect">
            <a:avLst/>
          </a:prstGeom>
          <a:noFill/>
          <a:ln/>
        </p:spPr>
        <p:txBody>
          <a:bodyPr wrap="square" lIns="0" tIns="0" rIns="0" bIns="0" rtlCol="0" anchor="ctr"/>
          <a:lstStyle/>
          <a:p>
            <a:pPr algn="ctr" indent="0" marL="0">
              <a:buNone/>
            </a:pPr>
            <a:r>
              <a:rPr lang="en-US" sz="2400" b="1" dirty="0">
                <a:solidFill>
                  <a:schemeClr val="bg1"/>
                </a:solidFill>
                <a:latin typeface="Courier New" pitchFamily="34" charset="0"/>
                <a:ea typeface="Courier New" pitchFamily="34" charset="-122"/>
                <a:cs typeface="Courier New" pitchFamily="34" charset="-120"/>
              </a:rPr>
              <a:t>?</a:t>
            </a:r>
            <a:endParaRPr lang="en-US" sz="2400" dirty="0"/>
          </a:p>
        </p:txBody>
      </p:sp>
      <p:sp>
        <p:nvSpPr>
          <p:cNvPr id="26" name="text-486"/>
          <p:cNvSpPr txBox="1"/>
          <p:nvPr/>
        </p:nvSpPr>
        <p:spPr>
          <a:xfrm>
            <a:off x="1737360" y="4791456"/>
            <a:ext cx="4023360" cy="365760"/>
          </a:xfrm>
          <a:prstGeom prst="rect">
            <a:avLst/>
          </a:prstGeom>
          <a:noFill/>
          <a:ln/>
        </p:spPr>
        <p:txBody>
          <a:bodyPr wrap="square" lIns="0" tIns="0" rIns="0" bIns="0" rtlCol="0" anchor="t"/>
          <a:lstStyle/>
          <a:p>
            <a:pPr indent="0" marL="0">
              <a:buNone/>
            </a:pPr>
            <a:r>
              <a:rPr lang="en-US" sz="1400" b="1" dirty="0">
                <a:solidFill>
                  <a:schemeClr val="accent2"/>
                </a:solidFill>
              </a:rPr>
              <a:t>Câu 5</a:t>
            </a:r>
            <a:endParaRPr lang="en-US" sz="1400" dirty="0"/>
          </a:p>
        </p:txBody>
      </p:sp>
      <p:sp>
        <p:nvSpPr>
          <p:cNvPr id="27" name="text-487"/>
          <p:cNvSpPr txBox="1"/>
          <p:nvPr/>
        </p:nvSpPr>
        <p:spPr>
          <a:xfrm>
            <a:off x="1737360" y="5157216"/>
            <a:ext cx="4069080" cy="685800"/>
          </a:xfrm>
          <a:prstGeom prst="rect">
            <a:avLst/>
          </a:prstGeom>
          <a:noFill/>
          <a:ln/>
        </p:spPr>
        <p:txBody>
          <a:bodyPr wrap="square" lIns="0" tIns="0" rIns="0" bIns="0" rtlCol="0" anchor="t"/>
          <a:lstStyle/>
          <a:p>
            <a:pPr indent="0" marL="0">
              <a:buNone/>
            </a:pPr>
            <a:r>
              <a:rPr lang="en-US" sz="1700" dirty="0">
                <a:solidFill>
                  <a:schemeClr val="tx1"/>
                </a:solidFill>
              </a:rPr>
              <a:t>100! có bao nhiêu chữ số 0 tận cùng?</a:t>
            </a:r>
            <a:endParaRPr lang="en-US" sz="1700" dirty="0"/>
          </a:p>
        </p:txBody>
      </p:sp>
      <p:sp>
        <p:nvSpPr>
          <p:cNvPr id="28" name="card-488"/>
          <p:cNvSpPr/>
          <p:nvPr/>
        </p:nvSpPr>
        <p:spPr>
          <a:xfrm>
            <a:off x="6217920" y="4608576"/>
            <a:ext cx="5440680" cy="1371600"/>
          </a:xfrm>
          <a:prstGeom prst="roundRect">
            <a:avLst>
              <a:gd name="adj" fmla="val 8000"/>
            </a:avLst>
          </a:prstGeom>
          <a:solidFill>
            <a:schemeClr val="bg2"/>
          </a:solidFill>
          <a:ln w="12700">
            <a:solidFill>
              <a:schemeClr val="bg2"/>
            </a:solidFill>
            <a:prstDash val="solid"/>
          </a:ln>
        </p:spPr>
      </p:sp>
      <p:sp>
        <p:nvSpPr>
          <p:cNvPr id="29" name="badge-489"/>
          <p:cNvSpPr/>
          <p:nvPr/>
        </p:nvSpPr>
        <p:spPr>
          <a:xfrm>
            <a:off x="6446520" y="4928616"/>
            <a:ext cx="731520" cy="731520"/>
          </a:xfrm>
          <a:prstGeom prst="ellipse">
            <a:avLst/>
          </a:prstGeom>
          <a:solidFill>
            <a:schemeClr val="accent2"/>
          </a:solidFill>
          <a:ln w="12700">
            <a:solidFill>
              <a:schemeClr val="accent2"/>
            </a:solidFill>
            <a:prstDash val="solid"/>
          </a:ln>
        </p:spPr>
      </p:sp>
      <p:sp>
        <p:nvSpPr>
          <p:cNvPr id="30" name="badge-text-490"/>
          <p:cNvSpPr txBox="1"/>
          <p:nvPr/>
        </p:nvSpPr>
        <p:spPr>
          <a:xfrm>
            <a:off x="6446520" y="4928616"/>
            <a:ext cx="731520" cy="731520"/>
          </a:xfrm>
          <a:prstGeom prst="rect">
            <a:avLst/>
          </a:prstGeom>
          <a:noFill/>
          <a:ln/>
        </p:spPr>
        <p:txBody>
          <a:bodyPr wrap="square" lIns="0" tIns="0" rIns="0" bIns="0" rtlCol="0" anchor="ctr"/>
          <a:lstStyle/>
          <a:p>
            <a:pPr algn="ctr" indent="0" marL="0">
              <a:buNone/>
            </a:pPr>
            <a:r>
              <a:rPr lang="en-US" sz="2400" b="1" dirty="0">
                <a:solidFill>
                  <a:schemeClr val="bg1"/>
                </a:solidFill>
                <a:latin typeface="Courier New" pitchFamily="34" charset="0"/>
                <a:ea typeface="Courier New" pitchFamily="34" charset="-122"/>
                <a:cs typeface="Courier New" pitchFamily="34" charset="-120"/>
              </a:rPr>
              <a:t>?</a:t>
            </a:r>
            <a:endParaRPr lang="en-US" sz="2400" dirty="0"/>
          </a:p>
        </p:txBody>
      </p:sp>
      <p:sp>
        <p:nvSpPr>
          <p:cNvPr id="31" name="text-491"/>
          <p:cNvSpPr txBox="1"/>
          <p:nvPr/>
        </p:nvSpPr>
        <p:spPr>
          <a:xfrm>
            <a:off x="7406640" y="4791456"/>
            <a:ext cx="4023360" cy="365760"/>
          </a:xfrm>
          <a:prstGeom prst="rect">
            <a:avLst/>
          </a:prstGeom>
          <a:noFill/>
          <a:ln/>
        </p:spPr>
        <p:txBody>
          <a:bodyPr wrap="square" lIns="0" tIns="0" rIns="0" bIns="0" rtlCol="0" anchor="t"/>
          <a:lstStyle/>
          <a:p>
            <a:pPr indent="0" marL="0">
              <a:buNone/>
            </a:pPr>
            <a:r>
              <a:rPr lang="en-US" sz="1400" b="1" dirty="0">
                <a:solidFill>
                  <a:schemeClr val="accent2"/>
                </a:solidFill>
              </a:rPr>
              <a:t>Câu 6</a:t>
            </a:r>
            <a:endParaRPr lang="en-US" sz="1400" dirty="0"/>
          </a:p>
        </p:txBody>
      </p:sp>
      <p:sp>
        <p:nvSpPr>
          <p:cNvPr id="32" name="text-492"/>
          <p:cNvSpPr txBox="1"/>
          <p:nvPr/>
        </p:nvSpPr>
        <p:spPr>
          <a:xfrm>
            <a:off x="7406640" y="5157216"/>
            <a:ext cx="4069080" cy="685800"/>
          </a:xfrm>
          <a:prstGeom prst="rect">
            <a:avLst/>
          </a:prstGeom>
          <a:noFill/>
          <a:ln/>
        </p:spPr>
        <p:txBody>
          <a:bodyPr wrap="square" lIns="0" tIns="0" rIns="0" bIns="0" rtlCol="0" anchor="t"/>
          <a:lstStyle/>
          <a:p>
            <a:pPr indent="0" marL="0">
              <a:buNone/>
            </a:pPr>
            <a:r>
              <a:rPr lang="en-US" sz="1700" dirty="0">
                <a:solidFill>
                  <a:schemeClr val="tx1"/>
                </a:solidFill>
              </a:rPr>
              <a:t>Số nào có số ước lẻ?</a:t>
            </a:r>
            <a:endParaRPr lang="en-US" sz="17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731520" y="2011680"/>
            <a:ext cx="8686800" cy="1463040"/>
          </a:xfrm>
          <a:prstGeom prst="rect">
            <a:avLst/>
          </a:prstGeom>
          <a:noFill/>
          <a:ln/>
        </p:spPr>
        <p:txBody>
          <a:bodyPr wrap="square" lIns="0" tIns="0" rIns="0" bIns="0" rtlCol="0" anchor="t"/>
          <a:lstStyle/>
          <a:p>
            <a:pPr algn="l" indent="0" marL="0">
              <a:buNone/>
            </a:pPr>
            <a:r>
              <a:rPr lang="en-US" sz="4800" b="1" dirty="0">
                <a:solidFill>
                  <a:schemeClr val="bg1"/>
                </a:solidFill>
              </a:rPr>
              <a:t>Bài tập về nhà</a:t>
            </a:r>
            <a:endParaRPr lang="en-US" sz="4800" dirty="0"/>
          </a:p>
        </p:txBody>
      </p:sp>
      <p:sp>
        <p:nvSpPr>
          <p:cNvPr id="3" name="Text 0"/>
          <p:cNvSpPr/>
          <p:nvPr>
            <p:ph idx="101" type="body" hasCustomPrompt="1"/>
          </p:nvPr>
        </p:nvSpPr>
        <p:spPr>
          <a:xfrm>
            <a:off x="731520" y="3657600"/>
            <a:ext cx="8686800" cy="1097280"/>
          </a:xfrm>
          <a:prstGeom prst="rect">
            <a:avLst/>
          </a:prstGeom>
          <a:noFill/>
          <a:ln/>
        </p:spPr>
        <p:txBody>
          <a:bodyPr wrap="square" lIns="0" tIns="0" rIns="0" bIns="0" rtlCol="0" anchor="t"/>
          <a:lstStyle/>
          <a:p>
            <a:pPr algn="l" indent="0" marL="0">
              <a:buNone/>
            </a:pPr>
            <a:r>
              <a:rPr lang="en-US" sz="2000" dirty="0">
                <a:solidFill>
                  <a:schemeClr val="accent5"/>
                </a:solidFill>
              </a:rPr>
              <a:t>Phiếu học tập 4 trang · Phiếu tự luyện online (15 câu, hạn nộp trên web) · 10 bài lập trình có lời giải trong bài giảng</a:t>
            </a:r>
            <a:endParaRPr lang="en-US" sz="2000" dirty="0"/>
          </a:p>
        </p:txBody>
      </p:sp>
      <p:sp>
        <p:nvSpPr>
          <p:cNvPr id="4" name="next-topic"/>
          <p:cNvSpPr txBox="1"/>
          <p:nvPr/>
        </p:nvSpPr>
        <p:spPr>
          <a:xfrm>
            <a:off x="731520" y="5120640"/>
            <a:ext cx="7315200" cy="548640"/>
          </a:xfrm>
          <a:prstGeom prst="rect">
            <a:avLst/>
          </a:prstGeom>
          <a:noFill/>
          <a:ln/>
        </p:spPr>
        <p:txBody>
          <a:bodyPr wrap="square" lIns="0" tIns="0" rIns="0" bIns="0" rtlCol="0" anchor="ctr"/>
          <a:lstStyle/>
          <a:p>
            <a:pPr indent="0" marL="0">
              <a:buNone/>
            </a:pPr>
            <a:r>
              <a:rPr lang="en-US" sz="2200" b="1" dirty="0">
                <a:solidFill>
                  <a:schemeClr val="accent1"/>
                </a:solidFill>
              </a:rPr>
              <a:t>Chủ đề tiếp theo: Đệ quy →</a:t>
            </a:r>
            <a:endParaRPr lang="en-US" sz="2200" dirty="0"/>
          </a:p>
        </p:txBody>
      </p:sp>
    </p:spTree>
  </p:cSld>
  <p:clrMapOvr>
    <a:masterClrMapping/>
  </p:clrMapOvr>
</p:sld>
</file>

<file path=ppt/theme/theme1.xml><?xml version="1.0" encoding="utf-8"?>
<a:theme xmlns:a="http://schemas.openxmlformats.org/drawingml/2006/main" name="So hoc Chuyen Tin">
  <a:themeElements>
    <a:clrScheme name="So hoc Chuyen Tin">
      <a:dk1>
        <a:srgbClr val="1C1917"/>
      </a:dk1>
      <a:lt1>
        <a:srgbClr val="FFFFFF"/>
      </a:lt1>
      <a:dk2>
        <a:srgbClr val="7C2D12"/>
      </a:dk2>
      <a:lt2>
        <a:srgbClr val="FFF4EC"/>
      </a:lt2>
      <a:accent1>
        <a:srgbClr val="EA580C"/>
      </a:accent1>
      <a:accent2>
        <a:srgbClr val="1E3A8A"/>
      </a:accent2>
      <a:accent3>
        <a:srgbClr val="15803D"/>
      </a:accent3>
      <a:accent4>
        <a:srgbClr val="B91C1C"/>
      </a:accent4>
      <a:accent5>
        <a:srgbClr val="FDBA74"/>
      </a:accent5>
      <a:accent6>
        <a:srgbClr val="A8A29E"/>
      </a:accent6>
      <a:hlink>
        <a:srgbClr val="1E3A8A"/>
      </a:hlink>
      <a:folHlink>
        <a:srgbClr val="7C2D12"/>
      </a:folHlink>
    </a:clrScheme>
    <a:fontScheme name="So hoc Chuyen Ti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Số học trong lập trình</dc:title>
  <dc:subject>PptxGenJS Presentation</dc:subject>
  <dc:creator>Lớp tuyển sinh 10 Chuyên Tin</dc:creator>
  <cp:lastModifiedBy>Lớp tuyển sinh 10 Chuyên Tin</cp:lastModifiedBy>
  <cp:revision>1</cp:revision>
  <dcterms:created xsi:type="dcterms:W3CDTF">2026-10-10T13:06:57Z</dcterms:created>
  <dcterms:modified xsi:type="dcterms:W3CDTF">2026-10-10T13:06:57Z</dcterms:modified>
</cp:coreProperties>
</file>